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2"/>
  </p:notesMasterIdLst>
  <p:sldIdLst>
    <p:sldId id="334" r:id="rId3"/>
    <p:sldId id="345" r:id="rId4"/>
    <p:sldId id="343" r:id="rId5"/>
    <p:sldId id="375" r:id="rId6"/>
    <p:sldId id="348" r:id="rId7"/>
    <p:sldId id="374" r:id="rId8"/>
    <p:sldId id="356" r:id="rId9"/>
    <p:sldId id="351" r:id="rId10"/>
    <p:sldId id="352" r:id="rId11"/>
    <p:sldId id="365" r:id="rId12"/>
    <p:sldId id="377" r:id="rId13"/>
    <p:sldId id="381" r:id="rId14"/>
    <p:sldId id="349" r:id="rId15"/>
    <p:sldId id="376" r:id="rId16"/>
    <p:sldId id="353" r:id="rId17"/>
    <p:sldId id="354" r:id="rId18"/>
    <p:sldId id="364" r:id="rId19"/>
    <p:sldId id="369" r:id="rId20"/>
    <p:sldId id="35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94"/>
    <a:srgbClr val="5B9BD5"/>
    <a:srgbClr val="FFC000"/>
    <a:srgbClr val="90C752"/>
    <a:srgbClr val="E3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767" autoAdjust="0"/>
  </p:normalViewPr>
  <p:slideViewPr>
    <p:cSldViewPr snapToGrid="0">
      <p:cViewPr varScale="1">
        <p:scale>
          <a:sx n="39" d="100"/>
          <a:sy n="39" d="100"/>
        </p:scale>
        <p:origin x="8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F8625-1D47-4CCF-A974-C6D7A899C171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77BA9-B35F-4BB2-AAB2-55C907695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7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63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4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77BA9-B35F-4BB2-AAB2-55C9076952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38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3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72E11-ABC7-D79B-A2F8-EF9B60C6D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D22E43-7E15-D4AF-75C4-831C909F0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BB05B-9CFD-17A9-108F-B7C5F9BA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233A-7CD2-42D5-BF74-E8D85A52C6DA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4238E6-DD4F-55E9-D0A1-3D9B7D08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6FEBC4-98C3-A29B-2623-284E5500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21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A3893-DE1F-B5AE-6758-2F6E1F40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DF85AB-6A74-8C35-CE98-DB71F652A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5CA2CA-0DE5-3FD9-8EFF-7D0A927C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C932-117F-4C8B-AF34-B4F14EFA2112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A960D8-0F66-43C0-AF61-BFF5A4F7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546807-7401-FF57-A8A6-0CB77769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87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B97BCD8-68B5-428B-B944-838DBDB84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B47CC8-E931-E8FE-47EB-959133A42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135459-5E55-C65A-C0E9-96A6EB61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8993-2D82-4FFE-86F2-76D1D702CD1C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57861-F832-474C-214C-F2662594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4B937-FFBE-1E68-E7A4-AEF9C68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461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1218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72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21674" y="279203"/>
            <a:ext cx="1376218" cy="1376218"/>
          </a:xfrm>
          <a:prstGeom prst="ellipse">
            <a:avLst/>
          </a:prstGeom>
          <a:solidFill>
            <a:srgbClr val="5DC0A3">
              <a:alpha val="25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6"/>
            <a:ext cx="2063640" cy="171903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142831" y="1248992"/>
            <a:ext cx="8424000" cy="50400"/>
          </a:xfrm>
          <a:prstGeom prst="rect">
            <a:avLst/>
          </a:prstGeom>
          <a:solidFill>
            <a:srgbClr val="5DC0A3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b="22529"/>
          <a:stretch/>
        </p:blipFill>
        <p:spPr>
          <a:xfrm rot="1874474">
            <a:off x="10612505" y="801419"/>
            <a:ext cx="846558" cy="7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18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530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544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370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2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94D619-8299-9D30-3973-31E1C142F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FD8D8B-357A-2C8D-114C-19D267D70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28750C-0B69-D559-2479-5A426E02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BD24-3CDF-489F-840E-7A0593301575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F7ABE-FEE2-8D77-FE92-804EBBCE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ADA7A5-C53B-A9D2-E9B2-FA640905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256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285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220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7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031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956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1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084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486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943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084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76963-5178-6C5E-8AF9-18E4AFD2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F98C91-A213-6BCF-A784-717CEFD74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16212F-4C4F-6470-1ECD-873A93B5F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0A3F-7C6C-453C-BF33-70F5D351B2DC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1A6BD6-CA81-14E5-4C35-287164C7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035DE-B462-15A8-3C95-3617C60D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33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888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73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185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189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03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75" y="5615384"/>
            <a:ext cx="3233936" cy="1077979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75364" y="6154373"/>
            <a:ext cx="84341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35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8199" y="174807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993027" y="174807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47855" y="1748078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7302683" y="1748077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457511" y="1748077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838199" y="3934111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993027" y="3934111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147855" y="3934110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7302683" y="393410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457511" y="3934109"/>
            <a:ext cx="1896289" cy="189628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661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7360" b="12840"/>
          <a:stretch/>
        </p:blipFill>
        <p:spPr>
          <a:xfrm>
            <a:off x="-17417" y="1069041"/>
            <a:ext cx="12209417" cy="579331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035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F9771-7767-26A5-833A-E3EF16A4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1C3D5-C0DA-C2E4-38B4-8EB7CD0E3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83410B-D4E5-62EF-5587-C86D5D167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0E312-A777-9D36-BACB-54441061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606C-9FA2-4E91-A3CA-A1CCDAB90F93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5B7556-EC4B-796F-B46E-BFDDA3FE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AE3C21-8204-046E-6459-0B515F60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13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EF5688-66C5-606B-626E-0C2F88C2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20D7E8-24CC-E34B-DC8F-3F557A65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F339D5-0EF7-A1DF-1315-C988E21CA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51EB29-BC4F-B700-33D2-B09E6BEAE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BF5D3E-7F1B-5521-8B9E-C09760738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BBE9B32-65DD-F219-9370-7B806F05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B5C7-7683-4597-9F0A-150E1BB8FEF9}" type="datetime1">
              <a:rPr lang="fr-FR" smtClean="0"/>
              <a:t>21/12/2022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17560E-16C7-E5CF-9102-F4C2D941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82C034-A8F1-EB0A-05E2-BEAB73E6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5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425E4-9645-323E-1852-3987E415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48D178-ACAC-9CE5-4D6F-DCBFD406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DE5A-952A-4854-AAA8-0D318E38DC55}" type="datetime1">
              <a:rPr lang="fr-FR" smtClean="0"/>
              <a:t>21/12/2022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DA8D3D-8718-D512-2C94-FA749269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E86DBF-3059-4A8B-F1A9-824B1CA4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79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5382F7-15D3-77D8-4BEE-6643787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E3BA7-4501-4896-81DB-F85D925F6F35}" type="datetime1">
              <a:rPr lang="fr-FR" smtClean="0"/>
              <a:t>21/12/2022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D38E10-D8F6-4471-E615-8B39812A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DAA8B3-D862-516E-7AA7-5C22DA8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5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0E0FE-AF0E-DB6C-064F-C786409D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CED259-1043-80F8-EC28-D9A71343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6233E2-853C-39AA-55F2-3B6730B6A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F81F5F-8518-08BF-7F7D-D1C051B11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BAF97-1137-43DE-92A3-15DDC08CE8A6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9D0B4A-86B3-C32B-5480-E9DEC825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B2B35F-19EE-4599-0484-2863E822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02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0406B-6B67-0F94-07A3-F3076A63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26472B-9A5C-11DB-901D-93652117D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81DAF9-E4C8-5FD1-DEE9-6D84892E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DC5983-1216-936C-97A6-B530556E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8361B-D48E-4D52-9414-2DB0E3261385}" type="datetime1">
              <a:rPr lang="fr-FR" smtClean="0"/>
              <a:t>21/12/2022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3E178B-9024-0A68-5375-1F11FC02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066153-18F4-9283-FD42-1F5FF8AB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7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1E800D-59DD-3E08-2AA9-177C8BF8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31ED20-6449-B08B-4049-D81E5F7E1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151668-42DD-CA64-703C-913D361AA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7A70-788F-425A-BF66-75370F03D30D}" type="datetime1">
              <a:rPr lang="fr-FR" smtClean="0"/>
              <a:t>21/12/2022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2A92DE-B42D-AC74-EE3A-6D7FB60A8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6514B6-956D-F0DF-8C00-938613E95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BF8DA-AB01-684F-98B8-427C1119460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17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4" r:id="rId13"/>
    <p:sldLayoutId id="2147483685" r:id="rId14"/>
    <p:sldLayoutId id="214748368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jp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6443" y="1260404"/>
            <a:ext cx="10677525" cy="1038225"/>
          </a:xfrm>
        </p:spPr>
        <p:txBody>
          <a:bodyPr>
            <a:noAutofit/>
          </a:bodyPr>
          <a:lstStyle/>
          <a:p>
            <a:r>
              <a:rPr lang="fr-BE" sz="7000" dirty="0" err="1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You’ve</a:t>
            </a:r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BE" sz="7000" dirty="0" err="1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Got</a:t>
            </a:r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</a:t>
            </a:r>
            <a:r>
              <a:rPr lang="fr-BE" sz="7000" dirty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ower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8031" y="2298629"/>
            <a:ext cx="10675937" cy="8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UN ATELIER SUR LE DÉFI ÉNERGÉTIQUE DE L’UE</a:t>
            </a:r>
            <a:endParaRPr lang="en-GB" sz="3500" dirty="0">
              <a:solidFill>
                <a:srgbClr val="E38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04" y="1260404"/>
            <a:ext cx="935916" cy="935916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42B40857-A4C4-15EE-9A69-3BA55784E247}"/>
              </a:ext>
            </a:extLst>
          </p:cNvPr>
          <p:cNvCxnSpPr>
            <a:cxnSpLocks/>
          </p:cNvCxnSpPr>
          <p:nvPr/>
        </p:nvCxnSpPr>
        <p:spPr>
          <a:xfrm>
            <a:off x="677762" y="0"/>
            <a:ext cx="0" cy="2776451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b="1" dirty="0" smtClean="0">
                <a:solidFill>
                  <a:schemeClr val="accent1"/>
                </a:solidFill>
                <a:latin typeface="EC Square Sans Cond Pro" panose="020B0506040000020004" pitchFamily="34" charset="0"/>
              </a:rPr>
              <a:t>Scénario</a:t>
            </a:r>
            <a:endParaRPr lang="en-GB" b="1" dirty="0">
              <a:solidFill>
                <a:schemeClr val="accent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045" y="1533845"/>
            <a:ext cx="105561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BE" sz="2500" b="1" dirty="0" smtClean="0">
                <a:latin typeface="EC Square Sans Cond Pro" panose="020B0506040000020004" pitchFamily="34" charset="0"/>
              </a:rPr>
              <a:t>La Belgique            espère atteindre les objectifs           de réduction de gaz à effet de serre de 55 % d’ici à 2030.</a:t>
            </a:r>
          </a:p>
          <a:p>
            <a:pPr>
              <a:spcAft>
                <a:spcPts val="0"/>
              </a:spcAft>
            </a:pPr>
            <a:r>
              <a:rPr lang="fr-BE" sz="2500" b="1" dirty="0" smtClean="0">
                <a:latin typeface="EC Square Sans Cond Pro" panose="020B0506040000020004" pitchFamily="34" charset="0"/>
              </a:rPr>
              <a:t>Pour le secteur de l’électricité cela représente une diminution de 61 % de ses émissions.</a:t>
            </a:r>
          </a:p>
          <a:p>
            <a:pPr>
              <a:spcAft>
                <a:spcPts val="0"/>
              </a:spcAft>
            </a:pPr>
            <a:endParaRPr lang="fr-BE" sz="2500" b="1" dirty="0">
              <a:latin typeface="EC Square Sans Cond Pro" panose="020B0506040000020004" pitchFamily="34" charset="0"/>
            </a:endParaRPr>
          </a:p>
          <a:p>
            <a:pPr>
              <a:spcAft>
                <a:spcPts val="0"/>
              </a:spcAft>
            </a:pPr>
            <a:r>
              <a:rPr lang="fr-BE" sz="2500" dirty="0" smtClean="0">
                <a:latin typeface="EC Square Sans Cond Pro" panose="020B0506040000020004" pitchFamily="34" charset="0"/>
              </a:rPr>
              <a:t>Plusieurs décisions ont déjà été prises au niveau belge :</a:t>
            </a:r>
          </a:p>
          <a:p>
            <a:pPr>
              <a:spcAft>
                <a:spcPts val="0"/>
              </a:spcAft>
            </a:pPr>
            <a:endParaRPr lang="fr-BE" sz="1200" dirty="0" smtClean="0">
              <a:latin typeface="EC Square Sans Cond Pro" panose="020B0506040000020004" pitchFamily="34" charset="0"/>
            </a:endParaRP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smtClean="0">
                <a:latin typeface="EC Square Sans Cond Pro" panose="020B0506040000020004" pitchFamily="34" charset="0"/>
              </a:rPr>
              <a:t>Fermeture et démantèlement </a:t>
            </a:r>
            <a:r>
              <a:rPr lang="fr-BE" sz="2500" dirty="0" smtClean="0">
                <a:latin typeface="EC Square Sans Cond Pro" panose="020B0506040000020004" pitchFamily="34" charset="0"/>
              </a:rPr>
              <a:t>des </a:t>
            </a:r>
            <a:r>
              <a:rPr lang="fr-BE" sz="2500" b="1" dirty="0" smtClean="0">
                <a:solidFill>
                  <a:schemeClr val="accent4"/>
                </a:solidFill>
                <a:latin typeface="EC Square Sans Cond Pro" panose="020B0506040000020004" pitchFamily="34" charset="0"/>
              </a:rPr>
              <a:t>centrales nucléaires </a:t>
            </a:r>
            <a:r>
              <a:rPr lang="fr-BE" sz="2500" dirty="0" smtClean="0">
                <a:latin typeface="EC Square Sans Cond Pro" panose="020B0506040000020004" pitchFamily="34" charset="0"/>
              </a:rPr>
              <a:t>(</a:t>
            </a:r>
            <a:r>
              <a:rPr lang="fr-BE" sz="2500" dirty="0" smtClean="0">
                <a:solidFill>
                  <a:srgbClr val="C00000"/>
                </a:solidFill>
                <a:latin typeface="EC Square Sans Cond Pro" panose="020B0506040000020004" pitchFamily="34" charset="0"/>
              </a:rPr>
              <a:t>2022</a:t>
            </a:r>
            <a:r>
              <a:rPr lang="fr-BE" sz="2500" dirty="0" smtClean="0">
                <a:latin typeface="EC Square Sans Cond Pro" panose="020B0506040000020004" pitchFamily="34" charset="0"/>
              </a:rPr>
              <a:t>, 2023 et 2025 ; possibilité de prolongation de 2 réacteurs nucléaires jusqu’à 2035)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smtClean="0">
                <a:latin typeface="EC Square Sans Cond Pro" panose="020B0506040000020004" pitchFamily="34" charset="0"/>
              </a:rPr>
              <a:t>Remplacement </a:t>
            </a:r>
            <a:r>
              <a:rPr lang="fr-BE" sz="2500" dirty="0" smtClean="0">
                <a:latin typeface="EC Square Sans Cond Pro" panose="020B0506040000020004" pitchFamily="34" charset="0"/>
              </a:rPr>
              <a:t>du nucléaire par de nouvelles </a:t>
            </a:r>
            <a:r>
              <a:rPr lang="fr-BE" sz="2500" b="1" dirty="0" smtClean="0">
                <a:solidFill>
                  <a:srgbClr val="FF0000"/>
                </a:solidFill>
                <a:latin typeface="EC Square Sans Cond Pro" panose="020B0506040000020004" pitchFamily="34" charset="0"/>
              </a:rPr>
              <a:t>centrales au gaz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fr-BE" sz="2500" b="1" dirty="0" smtClean="0">
                <a:latin typeface="EC Square Sans Cond Pro" panose="020B0506040000020004" pitchFamily="34" charset="0"/>
              </a:rPr>
              <a:t>Augmentation </a:t>
            </a:r>
            <a:r>
              <a:rPr lang="fr-BE" sz="2500" dirty="0" smtClean="0">
                <a:latin typeface="EC Square Sans Cond Pro" panose="020B0506040000020004" pitchFamily="34" charset="0"/>
              </a:rPr>
              <a:t>de la part de </a:t>
            </a:r>
            <a:r>
              <a:rPr lang="fr-BE" sz="2500" b="1" dirty="0" smtClean="0">
                <a:solidFill>
                  <a:schemeClr val="accent6"/>
                </a:solidFill>
                <a:latin typeface="EC Square Sans Cond Pro" panose="020B0506040000020004" pitchFamily="34" charset="0"/>
              </a:rPr>
              <a:t>renouvelable</a:t>
            </a:r>
            <a:r>
              <a:rPr lang="fr-BE" sz="2500" b="1" dirty="0" smtClean="0">
                <a:latin typeface="EC Square Sans Cond Pro" panose="020B0506040000020004" pitchFamily="34" charset="0"/>
              </a:rPr>
              <a:t> </a:t>
            </a:r>
            <a:r>
              <a:rPr lang="fr-BE" sz="2500" dirty="0" smtClean="0">
                <a:latin typeface="EC Square Sans Cond Pro" panose="020B0506040000020004" pitchFamily="34" charset="0"/>
              </a:rPr>
              <a:t>dans le mix énergétique (+32 % d’ici 2030)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endParaRPr lang="fr-BE" sz="2500" dirty="0">
              <a:latin typeface="EC Square Sans Cond Pro" panose="020B05060400000200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BE" sz="3500" b="1" dirty="0" smtClean="0">
                <a:latin typeface="EC Square Sans Cond Pro" panose="020B0506040000020004" pitchFamily="34" charset="0"/>
              </a:rPr>
              <a:t>ET VOUS ?</a:t>
            </a:r>
            <a:endParaRPr lang="fr-BE" sz="3500" b="1" dirty="0">
              <a:latin typeface="EC Square Sans Cond Pro" panose="020B05060400000200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03" y="1559831"/>
            <a:ext cx="540000" cy="390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51" y="1518851"/>
            <a:ext cx="540000" cy="4319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0" y="1042901"/>
            <a:ext cx="3248188" cy="4882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24" y="1042900"/>
            <a:ext cx="3512064" cy="4882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12" y="1042901"/>
            <a:ext cx="3447767" cy="48822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223928" y="5712873"/>
            <a:ext cx="762146" cy="299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0628791" y="4663565"/>
            <a:ext cx="210844" cy="3275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86074" y="5925143"/>
            <a:ext cx="160861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2"/>
                </a:solidFill>
                <a:latin typeface="EC Square Sans Cond Pro" panose="020B0506040000020004" pitchFamily="34" charset="0"/>
              </a:rPr>
              <a:t>Facteurs négatifs</a:t>
            </a:r>
            <a:endParaRPr lang="en-GB" dirty="0">
              <a:solidFill>
                <a:schemeClr val="accent2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10082" y="4991086"/>
            <a:ext cx="157134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00B050"/>
                </a:solidFill>
                <a:latin typeface="EC Square Sans Cond Pro" panose="020B0506040000020004" pitchFamily="34" charset="0"/>
              </a:rPr>
              <a:t>Facteurs positifs</a:t>
            </a:r>
            <a:endParaRPr lang="en-GB" dirty="0">
              <a:solidFill>
                <a:srgbClr val="00B05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292" y="442734"/>
            <a:ext cx="2851484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EC Square Sans Cond Pro" panose="020B0506040000020004" pitchFamily="34" charset="0"/>
              </a:rPr>
              <a:t>Énergie renouvelable</a:t>
            </a:r>
            <a:endParaRPr lang="en-GB" sz="2400" dirty="0">
              <a:latin typeface="EC Square Sans Cond Pro" panose="020B05060400000200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6953" y="442736"/>
            <a:ext cx="285148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EC Square Sans Cond Pro" panose="020B0506040000020004" pitchFamily="34" charset="0"/>
              </a:rPr>
              <a:t>Énergie fossile</a:t>
            </a:r>
            <a:endParaRPr lang="en-GB" sz="2400" dirty="0">
              <a:latin typeface="EC Square Sans Cond Pro" panose="020B05060400000200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2614" y="442735"/>
            <a:ext cx="2851484" cy="4616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latin typeface="EC Square Sans Cond Pro" panose="020B0506040000020004" pitchFamily="34" charset="0"/>
              </a:rPr>
              <a:t>Énergie nucléaire</a:t>
            </a:r>
            <a:endParaRPr lang="en-GB" sz="2400" dirty="0">
              <a:latin typeface="EC Square Sans Cond Pro" panose="020B05060400000200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38930" y="5923987"/>
            <a:ext cx="3853070" cy="86177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500" b="1" dirty="0" smtClean="0">
                <a:latin typeface="EC Square Sans Cond Pro" panose="020B0506040000020004" pitchFamily="34" charset="0"/>
              </a:rPr>
              <a:t>TOTAL 2021 = 96 TWh</a:t>
            </a:r>
          </a:p>
          <a:p>
            <a:pPr algn="r"/>
            <a:r>
              <a:rPr lang="fr-BE" sz="2300" b="1" dirty="0" smtClean="0">
                <a:solidFill>
                  <a:srgbClr val="FF0000"/>
                </a:solidFill>
                <a:latin typeface="EC Square Sans Cond Pro" panose="020B0506040000020004" pitchFamily="34" charset="0"/>
              </a:rPr>
              <a:t>Consommation 2021 = 83 TWh</a:t>
            </a:r>
            <a:endParaRPr lang="en-GB" sz="2300" b="1" dirty="0">
              <a:solidFill>
                <a:srgbClr val="FF0000"/>
              </a:solidFill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578531" y="843911"/>
            <a:ext cx="3372983" cy="1600200"/>
          </a:xfrm>
        </p:spPr>
        <p:txBody>
          <a:bodyPr>
            <a:noAutofit/>
          </a:bodyPr>
          <a:lstStyle/>
          <a:p>
            <a:r>
              <a:rPr lang="fr-FR" sz="2600" b="1" dirty="0">
                <a:solidFill>
                  <a:srgbClr val="004494"/>
                </a:solidFill>
                <a:latin typeface="EC Square Sans Cond Pro" panose="020B0506040000020004" pitchFamily="34" charset="0"/>
              </a:rPr>
              <a:t>Objectif Fit </a:t>
            </a:r>
            <a:r>
              <a:rPr lang="fr-FR" sz="2600" b="1" dirty="0" smtClean="0">
                <a:solidFill>
                  <a:srgbClr val="004494"/>
                </a:solidFill>
                <a:latin typeface="EC Square Sans Cond Pro" panose="020B0506040000020004" pitchFamily="34" charset="0"/>
              </a:rPr>
              <a:t>for </a:t>
            </a:r>
            <a:r>
              <a:rPr lang="fr-FR" sz="2600" b="1" dirty="0">
                <a:solidFill>
                  <a:srgbClr val="004494"/>
                </a:solidFill>
                <a:latin typeface="EC Square Sans Cond Pro" panose="020B0506040000020004" pitchFamily="34" charset="0"/>
              </a:rPr>
              <a:t>55 : réduction des émissions de 55 % d'ici à 2030, par rapport à 1990</a:t>
            </a:r>
            <a:r>
              <a:rPr lang="fr-FR" sz="2600" b="1" dirty="0" smtClean="0">
                <a:solidFill>
                  <a:srgbClr val="004494"/>
                </a:solidFill>
                <a:latin typeface="EC Square Sans Cond Pro" panose="020B0506040000020004" pitchFamily="34" charset="0"/>
              </a:rPr>
              <a:t>.</a:t>
            </a:r>
            <a:endParaRPr lang="en-GB" sz="2600" b="1" dirty="0">
              <a:solidFill>
                <a:srgbClr val="004494"/>
              </a:solidFill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578531" y="2497266"/>
            <a:ext cx="3372983" cy="37465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smtClean="0">
                <a:latin typeface="EC Square Sans Cond Pro" panose="020B0506040000020004" pitchFamily="34" charset="0"/>
              </a:rPr>
              <a:t>Pour l'électricité ("Power" dans la légende ci-contre), la réduction est plus rapide, environ -60% en 2030 par rapport à 2020.</a:t>
            </a:r>
          </a:p>
          <a:p>
            <a:pPr marL="0" indent="0">
              <a:buNone/>
            </a:pPr>
            <a:r>
              <a:rPr lang="fr-FR" sz="2400" dirty="0" smtClean="0">
                <a:latin typeface="EC Square Sans Cond Pro" panose="020B0506040000020004" pitchFamily="34" charset="0"/>
              </a:rPr>
              <a:t>Dans l'UE, l'intensité moyenne de CO2 de l'électricité était d'environ 270 gCO2/kWh en 2020, l'objectif pour 2030 est donc d'environ 110 gCO2/kWh.</a:t>
            </a: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fr-FR" sz="2000" dirty="0" smtClean="0">
              <a:latin typeface="EC Square Sans Cond Pro" panose="020B0506040000020004" pitchFamily="34" charset="0"/>
            </a:endParaRP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AA5713-AC1F-40B7-87FC-FA017B6B9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353"/>
          <a:stretch/>
        </p:blipFill>
        <p:spPr>
          <a:xfrm>
            <a:off x="3788827" y="903341"/>
            <a:ext cx="7984072" cy="50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b="1" dirty="0">
                <a:solidFill>
                  <a:schemeClr val="accent1"/>
                </a:solidFill>
                <a:latin typeface="EC Square Sans Cond Pro" panose="020B0506040000020004" pitchFamily="34" charset="0"/>
              </a:rPr>
              <a:t>LÉ</a:t>
            </a:r>
            <a:r>
              <a:rPr lang="fr-BE" b="1" dirty="0" smtClean="0">
                <a:solidFill>
                  <a:schemeClr val="accent1"/>
                </a:solidFill>
                <a:latin typeface="EC Square Sans Cond Pro" panose="020B0506040000020004" pitchFamily="34" charset="0"/>
              </a:rPr>
              <a:t>GENDE</a:t>
            </a:r>
            <a:endParaRPr lang="en-GB" b="1" dirty="0">
              <a:solidFill>
                <a:schemeClr val="accent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8121" y="1852350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n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ucléaire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0722" y="1803016"/>
            <a:ext cx="648000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13315" y="1803016"/>
            <a:ext cx="648000" cy="46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078570" y="1803016"/>
            <a:ext cx="648000" cy="46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60713" y="1803016"/>
            <a:ext cx="1718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f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ossile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5969" y="1803016"/>
            <a:ext cx="294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verte/renouvelable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556" y="2858149"/>
            <a:ext cx="102963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BE" sz="2000" b="1" dirty="0">
                <a:latin typeface="EC Square Sans Cond Pro" panose="020B0506040000020004" pitchFamily="34" charset="0"/>
              </a:rPr>
              <a:t>Énergie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électrique </a:t>
            </a:r>
            <a:r>
              <a:rPr lang="fr-BE" sz="2000" dirty="0" smtClean="0">
                <a:latin typeface="EC Square Sans Cond Pro" panose="020B0506040000020004" pitchFamily="34" charset="0"/>
              </a:rPr>
              <a:t>(TWh) : quantité </a:t>
            </a:r>
            <a:r>
              <a:rPr lang="fr-BE" sz="2000" dirty="0">
                <a:latin typeface="EC Square Sans Cond Pro" panose="020B0506040000020004" pitchFamily="34" charset="0"/>
              </a:rPr>
              <a:t>d'électricité que </a:t>
            </a:r>
            <a:r>
              <a:rPr lang="fr-BE" sz="2000" dirty="0" smtClean="0">
                <a:latin typeface="EC Square Sans Cond Pro" panose="020B0506040000020004" pitchFamily="34" charset="0"/>
              </a:rPr>
              <a:t>produit une </a:t>
            </a:r>
            <a:r>
              <a:rPr lang="fr-BE" sz="2000" dirty="0">
                <a:latin typeface="EC Square Sans Cond Pro" panose="020B0506040000020004" pitchFamily="34" charset="0"/>
              </a:rPr>
              <a:t>installation pendant une durée </a:t>
            </a:r>
            <a:r>
              <a:rPr lang="fr-BE" sz="2000" dirty="0" smtClean="0">
                <a:latin typeface="EC Square Sans Cond Pro" panose="020B0506040000020004" pitchFamily="34" charset="0"/>
              </a:rPr>
              <a:t>précise (1 an)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BE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latin typeface="EC Square Sans Cond Pro" panose="020B0506040000020004" pitchFamily="34" charset="0"/>
              </a:rPr>
              <a:t>F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acteur </a:t>
            </a:r>
            <a:r>
              <a:rPr lang="fr-BE" sz="2000" b="1" dirty="0">
                <a:latin typeface="EC Square Sans Cond Pro" panose="020B0506040000020004" pitchFamily="34" charset="0"/>
              </a:rPr>
              <a:t>de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charge </a:t>
            </a:r>
            <a:r>
              <a:rPr lang="fr-BE" sz="2000" dirty="0" smtClean="0">
                <a:latin typeface="EC Square Sans Cond Pro" panose="020B0506040000020004" pitchFamily="34" charset="0"/>
              </a:rPr>
              <a:t>: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 </a:t>
            </a:r>
            <a:r>
              <a:rPr lang="fr-FR" sz="2000" dirty="0" smtClean="0">
                <a:latin typeface="EC Square Sans Cond Pro" panose="020B0506040000020004" pitchFamily="34" charset="0"/>
              </a:rPr>
              <a:t>rapport </a:t>
            </a:r>
            <a:r>
              <a:rPr lang="fr-FR" sz="2000" dirty="0">
                <a:latin typeface="EC Square Sans Cond Pro" panose="020B0506040000020004" pitchFamily="34" charset="0"/>
              </a:rPr>
              <a:t>entre l’énergie </a:t>
            </a:r>
            <a:r>
              <a:rPr lang="fr-FR" sz="2000" dirty="0" smtClean="0">
                <a:latin typeface="EC Square Sans Cond Pro" panose="020B0506040000020004" pitchFamily="34" charset="0"/>
              </a:rPr>
              <a:t>que la ressource </a:t>
            </a:r>
            <a:r>
              <a:rPr lang="fr-FR" sz="2000" dirty="0" smtClean="0">
                <a:latin typeface="EC Square Sans Cond Pro" panose="020B0506040000020004" pitchFamily="34" charset="0"/>
              </a:rPr>
              <a:t>produit </a:t>
            </a:r>
            <a:r>
              <a:rPr lang="fr-FR" sz="2000" dirty="0">
                <a:latin typeface="EC Square Sans Cond Pro" panose="020B0506040000020004" pitchFamily="34" charset="0"/>
              </a:rPr>
              <a:t>sur une période donnée et l’énergie qu’elle aurait produite durant cette période si elle avait constamment fonctionné </a:t>
            </a:r>
            <a:r>
              <a:rPr lang="fr-FR" sz="2000" dirty="0" smtClean="0">
                <a:latin typeface="EC Square Sans Cond Pro" panose="020B0506040000020004" pitchFamily="34" charset="0"/>
              </a:rPr>
              <a:t>au maximum de sa </a:t>
            </a:r>
            <a:r>
              <a:rPr lang="fr-FR" sz="2000" dirty="0" smtClean="0">
                <a:latin typeface="EC Square Sans Cond Pro" panose="020B0506040000020004" pitchFamily="34" charset="0"/>
              </a:rPr>
              <a:t>puissance.</a:t>
            </a:r>
            <a:endParaRPr lang="fr-FR" sz="2000" dirty="0" smtClean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latin typeface="EC Square Sans Cond Pro" panose="020B0506040000020004" pitchFamily="34" charset="0"/>
              </a:rPr>
              <a:t>C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oût </a:t>
            </a:r>
            <a:r>
              <a:rPr lang="fr-BE" sz="2000" dirty="0" smtClean="0">
                <a:latin typeface="EC Square Sans Cond Pro" panose="020B0506040000020004" pitchFamily="34" charset="0"/>
              </a:rPr>
              <a:t>: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 </a:t>
            </a:r>
            <a:r>
              <a:rPr lang="fr-FR" sz="2000" dirty="0" smtClean="0">
                <a:latin typeface="EC Square Sans Cond Pro" panose="020B0506040000020004" pitchFamily="34" charset="0"/>
              </a:rPr>
              <a:t>prix </a:t>
            </a:r>
            <a:r>
              <a:rPr lang="fr-FR" sz="2000" dirty="0">
                <a:latin typeface="EC Square Sans Cond Pro" panose="020B0506040000020004" pitchFamily="34" charset="0"/>
              </a:rPr>
              <a:t>complet d’une énergie sur la durée de vie de l’équipement qui la </a:t>
            </a:r>
            <a:r>
              <a:rPr lang="fr-FR" sz="2000" dirty="0" smtClean="0">
                <a:latin typeface="EC Square Sans Cond Pro" panose="020B0506040000020004" pitchFamily="34" charset="0"/>
              </a:rPr>
              <a:t>produit (sauf réseau et démantèlement)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>
              <a:latin typeface="EC Square Sans Cond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EC Square Sans Cond Pro" panose="020B0506040000020004" pitchFamily="34" charset="0"/>
              </a:rPr>
              <a:t>E</a:t>
            </a:r>
            <a:r>
              <a:rPr lang="fr-FR" sz="2000" b="1" dirty="0" smtClean="0">
                <a:latin typeface="EC Square Sans Cond Pro" panose="020B0506040000020004" pitchFamily="34" charset="0"/>
              </a:rPr>
              <a:t>mpreinte carbone </a:t>
            </a:r>
            <a:r>
              <a:rPr lang="fr-FR" sz="2000" dirty="0">
                <a:latin typeface="EC Square Sans Cond Pro" panose="020B0506040000020004" pitchFamily="34" charset="0"/>
              </a:rPr>
              <a:t>:</a:t>
            </a:r>
            <a:r>
              <a:rPr lang="fr-FR" sz="2000" dirty="0" smtClean="0">
                <a:latin typeface="EC Square Sans Cond Pro" panose="020B0506040000020004" pitchFamily="34" charset="0"/>
              </a:rPr>
              <a:t> </a:t>
            </a:r>
            <a:r>
              <a:rPr lang="fr-FR" sz="2000" dirty="0">
                <a:latin typeface="EC Square Sans Cond Pro" panose="020B0506040000020004" pitchFamily="34" charset="0"/>
              </a:rPr>
              <a:t>rapport des émissions de </a:t>
            </a:r>
            <a:r>
              <a:rPr lang="en-GB" sz="2000" dirty="0" smtClean="0">
                <a:latin typeface="EC Square Sans Cond Pro" panose="020B0506040000020004" pitchFamily="34" charset="0"/>
              </a:rPr>
              <a:t>CO</a:t>
            </a:r>
            <a:r>
              <a:rPr lang="en-GB" sz="2000" baseline="-25000" dirty="0" smtClean="0">
                <a:latin typeface="EC Square Sans Cond Pro" panose="020B0506040000020004" pitchFamily="34" charset="0"/>
              </a:rPr>
              <a:t>2 </a:t>
            </a:r>
            <a:r>
              <a:rPr lang="fr-FR" sz="2000" dirty="0" smtClean="0">
                <a:latin typeface="EC Square Sans Cond Pro" panose="020B0506040000020004" pitchFamily="34" charset="0"/>
              </a:rPr>
              <a:t>à </a:t>
            </a:r>
            <a:r>
              <a:rPr lang="fr-FR" sz="2000" dirty="0">
                <a:latin typeface="EC Square Sans Cond Pro" panose="020B0506040000020004" pitchFamily="34" charset="0"/>
              </a:rPr>
              <a:t>la production de la </a:t>
            </a:r>
            <a:r>
              <a:rPr lang="fr-FR" sz="2000" dirty="0" smtClean="0">
                <a:latin typeface="EC Square Sans Cond Pro" panose="020B0506040000020004" pitchFamily="34" charset="0"/>
              </a:rPr>
              <a:t>centrale</a:t>
            </a:r>
            <a:endParaRPr lang="fr-BE" sz="2000" dirty="0" smtClean="0">
              <a:latin typeface="EC Square Sans Cond Pro" panose="020B05060400000200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88E11F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522"/>
          <a:stretch/>
        </p:blipFill>
        <p:spPr>
          <a:xfrm>
            <a:off x="1485901" y="310244"/>
            <a:ext cx="9405256" cy="62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latin typeface="EC Square Sans Pro" panose="020B05060400000200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09" y="269465"/>
            <a:ext cx="1659793" cy="1152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1088" y="262087"/>
            <a:ext cx="3680929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 smtClean="0">
                <a:latin typeface="EC Square Sans Cond Pro" panose="020B0506040000020004" pitchFamily="34" charset="0"/>
              </a:rPr>
              <a:t>ATELIER</a:t>
            </a:r>
            <a:r>
              <a:rPr lang="fr-BE" sz="2500" b="1" dirty="0" smtClean="0"/>
              <a:t> </a:t>
            </a:r>
            <a:r>
              <a:rPr lang="fr-BE" sz="3000" b="1" dirty="0">
                <a:latin typeface="EC Square Sans Cond Pro" panose="020B0506040000020004" pitchFamily="34" charset="0"/>
              </a:rPr>
              <a:t>2</a:t>
            </a:r>
            <a:endParaRPr lang="en-GB" sz="3000" b="1" dirty="0">
              <a:latin typeface="EC Square Sans Cond Pro" panose="020B05060400000200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88" y="1691390"/>
            <a:ext cx="7007933" cy="5415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735" y="1125719"/>
            <a:ext cx="5711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7200" b="1" dirty="0" err="1" smtClean="0">
                <a:solidFill>
                  <a:srgbClr val="004494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REPowerEU</a:t>
            </a:r>
            <a:endParaRPr lang="en-GB" sz="4500" b="1" dirty="0" smtClean="0">
              <a:solidFill>
                <a:srgbClr val="004494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1" y="3201353"/>
            <a:ext cx="5114378" cy="28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56411" y="1624059"/>
            <a:ext cx="5653940" cy="4934998"/>
          </a:xfrm>
          <a:prstGeom prst="ellipse">
            <a:avLst/>
          </a:prstGeom>
          <a:gradFill flip="none" rotWithShape="1">
            <a:gsLst>
              <a:gs pos="0">
                <a:srgbClr val="00C3A3">
                  <a:tint val="66000"/>
                  <a:satMod val="160000"/>
                </a:srgbClr>
              </a:gs>
              <a:gs pos="50000">
                <a:srgbClr val="00C3A3">
                  <a:tint val="44500"/>
                  <a:satMod val="160000"/>
                </a:srgbClr>
              </a:gs>
              <a:gs pos="100000">
                <a:srgbClr val="00C3A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6201110" y="1383031"/>
            <a:ext cx="5325143" cy="4611270"/>
          </a:xfrm>
          <a:prstGeom prst="rect">
            <a:avLst/>
          </a:prstGeom>
          <a:solidFill>
            <a:srgbClr val="5DC0A3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52000" rtlCol="0" anchor="ctr"/>
          <a:lstStyle/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 smtClean="0">
                <a:latin typeface="EC Square Sans Cond Pro" panose="020B0506040000020004" pitchFamily="34" charset="0"/>
              </a:rPr>
              <a:t>Objectif</a:t>
            </a:r>
          </a:p>
          <a:p>
            <a:pPr lvl="0"/>
            <a:r>
              <a:rPr lang="fr-BE" sz="2700" i="1" dirty="0" smtClean="0">
                <a:latin typeface="EC Square Sans Cond Pro" panose="020B0506040000020004" pitchFamily="34" charset="0"/>
              </a:rPr>
              <a:t>Choisissez </a:t>
            </a:r>
            <a:r>
              <a:rPr lang="fr-BE" sz="2700" i="1" dirty="0">
                <a:latin typeface="EC Square Sans Cond Pro" panose="020B0506040000020004" pitchFamily="34" charset="0"/>
              </a:rPr>
              <a:t>5 actions qui vous paraissent essentielles parmi les cartes disponibles pour assurer une énergie </a:t>
            </a:r>
            <a:r>
              <a:rPr lang="fr-BE" sz="2700" i="1" dirty="0" smtClean="0">
                <a:latin typeface="EC Square Sans Cond Pro" panose="020B0506040000020004" pitchFamily="34" charset="0"/>
              </a:rPr>
              <a:t>sûre, </a:t>
            </a:r>
            <a:r>
              <a:rPr lang="fr-BE" sz="2700" i="1" dirty="0">
                <a:latin typeface="EC Square Sans Cond Pro" panose="020B0506040000020004" pitchFamily="34" charset="0"/>
              </a:rPr>
              <a:t>abordable et </a:t>
            </a:r>
            <a:r>
              <a:rPr lang="fr-BE" sz="2700" i="1" dirty="0" smtClean="0">
                <a:latin typeface="EC Square Sans Cond Pro" panose="020B0506040000020004" pitchFamily="34" charset="0"/>
              </a:rPr>
              <a:t>durable ; proposez une nouvelle action de votre choix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fr-BE" sz="16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 smtClean="0">
                <a:latin typeface="EC Square Sans Cond Pro" panose="020B0506040000020004" pitchFamily="34" charset="0"/>
              </a:rPr>
              <a:t>Comment</a:t>
            </a:r>
          </a:p>
          <a:p>
            <a:pPr lvl="0"/>
            <a:r>
              <a:rPr lang="fr-BE" sz="2700" i="1" dirty="0" smtClean="0">
                <a:latin typeface="EC Square Sans Cond Pro" panose="020B0506040000020004" pitchFamily="34" charset="0"/>
              </a:rPr>
              <a:t>Débattez et mettez en forme vos cartes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endParaRPr lang="fr-BE" sz="1600" i="1" dirty="0">
              <a:latin typeface="EC Square Sans Cond Pro" panose="020B05060400000200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fr-BE" sz="2700" b="1" i="1" dirty="0" smtClean="0">
                <a:latin typeface="EC Square Sans Cond Pro" panose="020B0506040000020004" pitchFamily="34" charset="0"/>
              </a:rPr>
              <a:t>Timing </a:t>
            </a:r>
            <a:r>
              <a:rPr lang="fr-BE" sz="2700" i="1" dirty="0" smtClean="0">
                <a:latin typeface="EC Square Sans Cond Pro" panose="020B0506040000020004" pitchFamily="34" charset="0"/>
              </a:rPr>
              <a:t>25 minutes</a:t>
            </a:r>
            <a:endParaRPr lang="fr-BE" sz="2700" i="1" dirty="0">
              <a:latin typeface="EC Square Sans Cond Pro" panose="020B05060400000200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5889" y="499575"/>
            <a:ext cx="9446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La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crise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énergétique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 :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une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énergie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sûre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, </a:t>
            </a:r>
            <a:r>
              <a:rPr lang="en-IE" sz="3000" b="1" dirty="0" err="1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abordable</a:t>
            </a:r>
            <a:r>
              <a:rPr lang="en-IE" sz="3000" b="1" dirty="0" smtClean="0">
                <a:solidFill>
                  <a:srgbClr val="5DC0A3"/>
                </a:solidFill>
                <a:latin typeface="EC Square Sans Cond Pro" panose="020B0506040000020004" pitchFamily="34" charset="0"/>
              </a:rPr>
              <a:t> et durable</a:t>
            </a:r>
          </a:p>
        </p:txBody>
      </p:sp>
      <p:sp>
        <p:nvSpPr>
          <p:cNvPr id="2" name="Oval 1"/>
          <p:cNvSpPr/>
          <p:nvPr/>
        </p:nvSpPr>
        <p:spPr>
          <a:xfrm>
            <a:off x="510797" y="1670138"/>
            <a:ext cx="5602072" cy="507957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9797" y="1610586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sûre : </a:t>
            </a:r>
            <a:r>
              <a:rPr lang="fr-BE" sz="2000" dirty="0" smtClean="0">
                <a:latin typeface="EC Square Sans Cond Pro" panose="020B0506040000020004" pitchFamily="34" charset="0"/>
              </a:rPr>
              <a:t>sécurité d’approvisionnement &amp; mesures de solidarité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1889" y="1571788"/>
            <a:ext cx="648000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671889" y="2174872"/>
            <a:ext cx="648000" cy="46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1671889" y="2777943"/>
            <a:ext cx="648000" cy="46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1995889" y="499575"/>
            <a:ext cx="94461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000" b="1" dirty="0">
                <a:solidFill>
                  <a:srgbClr val="5DC0A3"/>
                </a:solidFill>
                <a:latin typeface="EC Square Sans Cond Pro" panose="020B0506040000020004" pitchFamily="34" charset="0"/>
              </a:rPr>
              <a:t>LÉGENDE</a:t>
            </a:r>
            <a:endParaRPr lang="en-IE" sz="3000" b="1" dirty="0" smtClean="0">
              <a:solidFill>
                <a:srgbClr val="5DC0A3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29796" y="2214692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abordable : </a:t>
            </a:r>
            <a:r>
              <a:rPr lang="fr-BE" sz="2000" dirty="0" smtClean="0">
                <a:latin typeface="EC Square Sans Cond Pro" panose="020B0506040000020004" pitchFamily="34" charset="0"/>
              </a:rPr>
              <a:t>mesures socio-économiques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59576" y="2793493"/>
            <a:ext cx="7304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latin typeface="EC Square Sans Cond Pro" panose="020B0506040000020004" pitchFamily="34" charset="0"/>
              </a:rPr>
              <a:t>Énergie </a:t>
            </a:r>
            <a:r>
              <a:rPr lang="fr-BE" sz="2000" b="1" dirty="0" smtClean="0">
                <a:latin typeface="EC Square Sans Cond Pro" panose="020B0506040000020004" pitchFamily="34" charset="0"/>
              </a:rPr>
              <a:t>durable : </a:t>
            </a:r>
            <a:r>
              <a:rPr lang="fr-BE" sz="2000" dirty="0" smtClean="0">
                <a:latin typeface="EC Square Sans Cond Pro" panose="020B0506040000020004" pitchFamily="34" charset="0"/>
              </a:rPr>
              <a:t>sobriété et mesures vertes</a:t>
            </a:r>
            <a:endParaRPr lang="en-GB" sz="2000" dirty="0">
              <a:latin typeface="EC Square Sans Cond Pro" panose="020B0506040000020004" pitchFamily="34" charset="0"/>
            </a:endParaRPr>
          </a:p>
        </p:txBody>
      </p:sp>
      <p:sp>
        <p:nvSpPr>
          <p:cNvPr id="2059" name="Rectangle 2058"/>
          <p:cNvSpPr/>
          <p:nvPr/>
        </p:nvSpPr>
        <p:spPr>
          <a:xfrm>
            <a:off x="10428649" y="5130062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Long-terme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0331545" y="4173259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Court-terme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740227" y="4173259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Réglementation et actions politiques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40227" y="5130062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Innovation, recherche et développement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45301" y="5938824"/>
            <a:ext cx="494148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Actions personnelles </a:t>
            </a:r>
          </a:p>
          <a:p>
            <a:r>
              <a:rPr lang="fr-BE" sz="1600" dirty="0" smtClean="0">
                <a:latin typeface="EC Square Sans Cond Pro" panose="020B0506040000020004" pitchFamily="34" charset="0"/>
              </a:rPr>
              <a:t>comportement, améliorations technologiques, responsabilisation</a:t>
            </a:r>
            <a:endParaRPr lang="en-GB" sz="1600" dirty="0">
              <a:latin typeface="EC Square Sans Cond Pro" panose="020B05060400000200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62984" y="6036142"/>
            <a:ext cx="2051437" cy="585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2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" y="3914517"/>
            <a:ext cx="847506" cy="847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69405" y="3542536"/>
            <a:ext cx="1038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 smtClean="0">
                <a:latin typeface="EC Square Sans Cond Pro" panose="020B0506040000020004" pitchFamily="34" charset="0"/>
              </a:rPr>
              <a:t>Durée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6467" y="3541385"/>
            <a:ext cx="957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 smtClean="0">
                <a:latin typeface="EC Square Sans Cond Pro" panose="020B0506040000020004" pitchFamily="34" charset="0"/>
              </a:rPr>
              <a:t>Acteur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02067" y="3542536"/>
            <a:ext cx="1219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 smtClean="0">
                <a:latin typeface="EC Square Sans Cond Pro" panose="020B0506040000020004" pitchFamily="34" charset="0"/>
              </a:rPr>
              <a:t>Domaine</a:t>
            </a:r>
            <a:endParaRPr lang="en-GB" sz="2200" b="1" dirty="0">
              <a:latin typeface="EC Square Sans Cond Pro" panose="020B05060400000200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27" y="4027722"/>
            <a:ext cx="745222" cy="745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27" y="4957006"/>
            <a:ext cx="715445" cy="71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6" y="3914517"/>
            <a:ext cx="780514" cy="78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66" y="4761617"/>
            <a:ext cx="819937" cy="819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3" y="5673390"/>
            <a:ext cx="900200" cy="9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" y="4761617"/>
            <a:ext cx="836814" cy="836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5" y="5673390"/>
            <a:ext cx="799973" cy="79997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2888" y="4173259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Citoyens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96467" y="5130062"/>
            <a:ext cx="2419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 smtClean="0">
                <a:latin typeface="EC Square Sans Cond Pro" panose="020B0506040000020004" pitchFamily="34" charset="0"/>
              </a:rPr>
              <a:t>Entreprises &amp; Industries</a:t>
            </a:r>
            <a:endParaRPr lang="en-GB" dirty="0">
              <a:latin typeface="EC Square Sans Cond Pro" panose="020B05060400000200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96470" y="5938824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latin typeface="EC Square Sans Cond Pro" panose="020B0506040000020004" pitchFamily="34" charset="0"/>
              </a:rPr>
              <a:t>É</a:t>
            </a:r>
            <a:r>
              <a:rPr lang="fr-BE" b="1" dirty="0" smtClean="0">
                <a:latin typeface="EC Square Sans Cond Pro" panose="020B0506040000020004" pitchFamily="34" charset="0"/>
              </a:rPr>
              <a:t>tat</a:t>
            </a:r>
            <a:endParaRPr lang="en-GB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42167" y="608335"/>
            <a:ext cx="3464351" cy="1325563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b="1" dirty="0" smtClean="0">
                <a:solidFill>
                  <a:schemeClr val="accent1"/>
                </a:solidFill>
                <a:latin typeface="EC Square Sans Cond Pro" panose="020B0506040000020004" pitchFamily="34" charset="0"/>
              </a:rPr>
              <a:t>PRÉSENTATIONS</a:t>
            </a:r>
            <a:endParaRPr lang="en-GB" dirty="0"/>
          </a:p>
        </p:txBody>
      </p:sp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1" y="2220078"/>
            <a:ext cx="5808044" cy="3267025"/>
          </a:xfrm>
          <a:prstGeom prst="rect">
            <a:avLst/>
          </a:prstGeom>
        </p:spPr>
      </p:pic>
      <p:pic>
        <p:nvPicPr>
          <p:cNvPr id="6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138" y="6047456"/>
            <a:ext cx="1104292" cy="6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362" y="6047456"/>
            <a:ext cx="872631" cy="6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9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095" y="1888027"/>
            <a:ext cx="2945809" cy="1325563"/>
          </a:xfrm>
        </p:spPr>
        <p:txBody>
          <a:bodyPr>
            <a:noAutofit/>
          </a:bodyPr>
          <a:lstStyle/>
          <a:p>
            <a:pPr algn="ctr"/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MERCI !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27" y="1808136"/>
            <a:ext cx="1465875" cy="146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41" y="1808136"/>
            <a:ext cx="1465875" cy="1465875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8544" y="912156"/>
            <a:ext cx="10156297" cy="1240348"/>
          </a:xfrm>
        </p:spPr>
        <p:txBody>
          <a:bodyPr/>
          <a:lstStyle/>
          <a:p>
            <a:r>
              <a:rPr lang="fr-BE" dirty="0" smtClean="0">
                <a:solidFill>
                  <a:schemeClr val="bg1"/>
                </a:solidFill>
                <a:latin typeface="EC Square Sans Cond Pro" panose="020B0506040000020004" pitchFamily="34" charset="0"/>
              </a:rPr>
              <a:t>L’énergie</a:t>
            </a:r>
            <a:endParaRPr lang="en-GB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22289"/>
          <a:stretch/>
        </p:blipFill>
        <p:spPr>
          <a:xfrm>
            <a:off x="0" y="3368842"/>
            <a:ext cx="12192000" cy="34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_I196315ENFR1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Quel mix énergétique en Belgique 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551504" y="5933661"/>
            <a:ext cx="2395331" cy="7553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1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23367F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88E11F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522"/>
          <a:stretch/>
        </p:blipFill>
        <p:spPr>
          <a:xfrm>
            <a:off x="2252438" y="1191985"/>
            <a:ext cx="8084446" cy="53647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278" y="451673"/>
            <a:ext cx="938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smtClean="0">
                <a:latin typeface="EC Square Sans Cond Pro" panose="020B0506040000020004" pitchFamily="34" charset="0"/>
              </a:rPr>
              <a:t>Mix de production nette d’électricité en Belgique (2021)</a:t>
            </a:r>
            <a:endParaRPr lang="en-GB" sz="3200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nuages, rive&#10;&#10;Description générée automatiquement">
            <a:extLst>
              <a:ext uri="{FF2B5EF4-FFF2-40B4-BE49-F238E27FC236}">
                <a16:creationId xmlns:a16="http://schemas.microsoft.com/office/drawing/2014/main" id="{ECDBC1B4-C43F-AE00-5B37-CD45EE30A2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6443" y="1260404"/>
            <a:ext cx="10677525" cy="1038225"/>
          </a:xfrm>
        </p:spPr>
        <p:txBody>
          <a:bodyPr>
            <a:noAutofit/>
          </a:bodyPr>
          <a:lstStyle/>
          <a:p>
            <a:r>
              <a:rPr lang="fr-BE" sz="7000" dirty="0" err="1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You’ve</a:t>
            </a:r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BE" sz="7000" dirty="0" err="1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Got</a:t>
            </a:r>
            <a:r>
              <a:rPr lang="fr-BE" sz="7000" dirty="0" smtClean="0">
                <a:solidFill>
                  <a:srgbClr val="FFA52F">
                    <a:lumMod val="75000"/>
                  </a:srgbClr>
                </a:solidFill>
                <a:latin typeface="EC Square Sans Cond Pro" panose="020B05060400000200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the Power</a:t>
            </a:r>
            <a:endParaRPr lang="en-GB" sz="7000" dirty="0">
              <a:solidFill>
                <a:srgbClr val="FFC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8031" y="2298629"/>
            <a:ext cx="10675937" cy="839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4500" dirty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À </a:t>
            </a:r>
            <a:r>
              <a:rPr lang="fr-BE" sz="4500" dirty="0" smtClean="0">
                <a:solidFill>
                  <a:srgbClr val="E38000"/>
                </a:solidFill>
                <a:latin typeface="EC Square Sans Cond Pro" panose="020B0506040000020004" pitchFamily="34" charset="0"/>
                <a:cs typeface="Arial" panose="020B0604020202020204" pitchFamily="34" charset="0"/>
              </a:rPr>
              <a:t>VOUS DE JOUER!</a:t>
            </a:r>
            <a:endParaRPr lang="en-GB" sz="4500" dirty="0">
              <a:solidFill>
                <a:srgbClr val="E38000"/>
              </a:solidFill>
              <a:latin typeface="EC Square Sans Cond Pro" panose="020B05060400000200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04" y="1260404"/>
            <a:ext cx="935916" cy="935916"/>
          </a:xfrm>
          <a:prstGeom prst="rect">
            <a:avLst/>
          </a:prstGeom>
        </p:spPr>
      </p:pic>
      <p:cxnSp>
        <p:nvCxnSpPr>
          <p:cNvPr id="11" name="Connecteur droit 6">
            <a:extLst>
              <a:ext uri="{FF2B5EF4-FFF2-40B4-BE49-F238E27FC236}">
                <a16:creationId xmlns:a16="http://schemas.microsoft.com/office/drawing/2014/main" id="{42B40857-A4C4-15EE-9A69-3BA55784E247}"/>
              </a:ext>
            </a:extLst>
          </p:cNvPr>
          <p:cNvCxnSpPr>
            <a:cxnSpLocks/>
          </p:cNvCxnSpPr>
          <p:nvPr/>
        </p:nvCxnSpPr>
        <p:spPr>
          <a:xfrm>
            <a:off x="677762" y="0"/>
            <a:ext cx="0" cy="2776451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 11">
            <a:extLst>
              <a:ext uri="{FF2B5EF4-FFF2-40B4-BE49-F238E27FC236}">
                <a16:creationId xmlns:a16="http://schemas.microsoft.com/office/drawing/2014/main" id="{D9AE555D-3190-8BB8-C7D4-B9E100915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57"/>
          <a:stretch/>
        </p:blipFill>
        <p:spPr>
          <a:xfrm>
            <a:off x="9579826" y="6040354"/>
            <a:ext cx="1245174" cy="519150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035B4219-5F73-D4F4-7207-3101371C1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041" r="13777" b="28380"/>
          <a:stretch/>
        </p:blipFill>
        <p:spPr>
          <a:xfrm>
            <a:off x="10825000" y="6044800"/>
            <a:ext cx="1217935" cy="5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65955" y="1817020"/>
            <a:ext cx="7154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60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Green deal </a:t>
            </a:r>
            <a:r>
              <a:rPr lang="en-US" sz="6000" b="1" dirty="0" err="1" smtClean="0">
                <a:solidFill>
                  <a:schemeClr val="tx2"/>
                </a:solidFill>
                <a:latin typeface="EC Square Sans Pro" panose="020B0506040000020004" pitchFamily="34" charset="0"/>
              </a:rPr>
              <a:t>européen</a:t>
            </a:r>
            <a:endParaRPr lang="en-GB" sz="4000" b="1" dirty="0" smtClean="0">
              <a:solidFill>
                <a:schemeClr val="tx2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4271944" y="3196216"/>
            <a:ext cx="7341129" cy="8977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b="1" dirty="0">
              <a:latin typeface="EC Square Sans Pro" panose="020B05060400000200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1820"/>
            <a:ext cx="3680929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 smtClean="0">
                <a:latin typeface="EC Square Sans Cond Pro" panose="020B0506040000020004" pitchFamily="34" charset="0"/>
              </a:rPr>
              <a:t>ATELIER</a:t>
            </a:r>
            <a:r>
              <a:rPr lang="fr-BE" sz="2500" b="1" dirty="0" smtClean="0">
                <a:latin typeface="EC Square Sans Cond Pro" panose="020B0506040000020004" pitchFamily="34" charset="0"/>
              </a:rPr>
              <a:t> </a:t>
            </a:r>
            <a:r>
              <a:rPr lang="fr-BE" sz="3000" b="1" dirty="0" smtClean="0">
                <a:latin typeface="EC Square Sans Cond Pro" panose="020B0506040000020004" pitchFamily="34" charset="0"/>
              </a:rPr>
              <a:t>1</a:t>
            </a:r>
            <a:endParaRPr lang="en-GB" sz="3000" b="1" dirty="0">
              <a:latin typeface="EC Square Sans Cond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9</a:t>
            </a:fld>
            <a:endParaRPr lang="en-GB" dirty="0"/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05" t="260" r="-47005" b="-260"/>
          <a:stretch/>
        </p:blipFill>
        <p:spPr>
          <a:xfrm>
            <a:off x="-70975" y="-35307"/>
            <a:ext cx="10336886" cy="68921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871" y="-35307"/>
            <a:ext cx="9943130" cy="72252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9423" y="1952029"/>
            <a:ext cx="1232578" cy="490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2176" y="611383"/>
            <a:ext cx="600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Comment </a:t>
            </a:r>
            <a:r>
              <a:rPr lang="fr-FR" sz="2200" b="1" dirty="0">
                <a:solidFill>
                  <a:schemeClr val="tx2"/>
                </a:solidFill>
                <a:latin typeface="EC Square Sans Pro" panose="020B0506040000020004" pitchFamily="34" charset="0"/>
              </a:rPr>
              <a:t>assurer la transition </a:t>
            </a:r>
            <a:r>
              <a:rPr lang="fr-FR" sz="22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énergétique ?</a:t>
            </a:r>
            <a:endParaRPr lang="fr-FR" sz="2200" b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402177" y="127364"/>
            <a:ext cx="56888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30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Changement climatique</a:t>
            </a:r>
            <a:endParaRPr lang="fr-FR" sz="3000" b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5597" y="985547"/>
            <a:ext cx="585384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Objectif</a:t>
            </a:r>
            <a:endParaRPr lang="fr-FR" sz="24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À 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partir du mix énergétique belge existant, </a:t>
            </a: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assurez la 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transition énergétique de la Belgique en vue de </a:t>
            </a: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2030</a:t>
            </a:r>
          </a:p>
          <a:p>
            <a:pPr>
              <a:spcAft>
                <a:spcPts val="600"/>
              </a:spcAft>
            </a:pPr>
            <a:endParaRPr lang="fr-FR" sz="12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Comment</a:t>
            </a:r>
          </a:p>
          <a:p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Élaborez </a:t>
            </a: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un 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mix énergétique cohérent en sélectionnant les cartes ressources qui </a:t>
            </a:r>
            <a:endParaRPr lang="fr-FR" sz="2400" i="1" dirty="0" smtClean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vous </a:t>
            </a:r>
            <a:r>
              <a:rPr lang="fr-FR" sz="2400" i="1" dirty="0">
                <a:solidFill>
                  <a:schemeClr val="tx2"/>
                </a:solidFill>
                <a:latin typeface="EC Square Sans Pro" panose="020B0506040000020004" pitchFamily="34" charset="0"/>
              </a:rPr>
              <a:t>paraissent </a:t>
            </a: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adéquates</a:t>
            </a:r>
          </a:p>
          <a:p>
            <a:pPr>
              <a:spcAft>
                <a:spcPts val="600"/>
              </a:spcAft>
            </a:pPr>
            <a:endParaRPr lang="fr-FR" sz="1200" i="1" dirty="0" smtClean="0">
              <a:solidFill>
                <a:schemeClr val="tx2"/>
              </a:solidFill>
              <a:latin typeface="EC Square Sans Pro" panose="020B05060400000200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b="1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Timing </a:t>
            </a:r>
            <a:r>
              <a:rPr lang="fr-FR" sz="2400" i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maximum 25 minutes</a:t>
            </a:r>
            <a:endParaRPr lang="fr-FR" sz="2400" i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5492</TotalTime>
  <Words>493</Words>
  <Application>Microsoft Office PowerPoint</Application>
  <PresentationFormat>Widescreen</PresentationFormat>
  <Paragraphs>87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EC Square Sans Cond Pro</vt:lpstr>
      <vt:lpstr>EC Square Sans Pro</vt:lpstr>
      <vt:lpstr>Wingdings</vt:lpstr>
      <vt:lpstr>Thème Office</vt:lpstr>
      <vt:lpstr>Office Theme</vt:lpstr>
      <vt:lpstr>You’ve Got the Power</vt:lpstr>
      <vt:lpstr>L’énergie</vt:lpstr>
      <vt:lpstr>PowerPoint Presentation</vt:lpstr>
      <vt:lpstr>Quel mix énergétique en Belgique ?</vt:lpstr>
      <vt:lpstr>PowerPoint Presentation</vt:lpstr>
      <vt:lpstr>PowerPoint Presentation</vt:lpstr>
      <vt:lpstr>You’ve Got the Power</vt:lpstr>
      <vt:lpstr>PowerPoint Presentation</vt:lpstr>
      <vt:lpstr>PowerPoint Presentation</vt:lpstr>
      <vt:lpstr> Scénario</vt:lpstr>
      <vt:lpstr>PowerPoint Presentation</vt:lpstr>
      <vt:lpstr>Objectif Fit for 55 : réduction des émissions de 55 % d'ici à 2030, par rapport à 1990.</vt:lpstr>
      <vt:lpstr> LÉGENDE</vt:lpstr>
      <vt:lpstr>PowerPoint Presentation</vt:lpstr>
      <vt:lpstr>PowerPoint Presentation</vt:lpstr>
      <vt:lpstr>PowerPoint Presentation</vt:lpstr>
      <vt:lpstr>PowerPoint Presentation</vt:lpstr>
      <vt:lpstr> PRÉSENTATIONS</vt:lpstr>
      <vt:lpstr>MERCI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You’ve Got the Power</dc:title>
  <dc:creator>Tristan Beyens</dc:creator>
  <cp:lastModifiedBy>BEYENS Tristan (COMM)</cp:lastModifiedBy>
  <cp:revision>110</cp:revision>
  <dcterms:created xsi:type="dcterms:W3CDTF">2022-09-22T09:59:28Z</dcterms:created>
  <dcterms:modified xsi:type="dcterms:W3CDTF">2022-12-21T15:01:42Z</dcterms:modified>
</cp:coreProperties>
</file>