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22"/>
  </p:notesMasterIdLst>
  <p:sldIdLst>
    <p:sldId id="334" r:id="rId3"/>
    <p:sldId id="345" r:id="rId4"/>
    <p:sldId id="343" r:id="rId5"/>
    <p:sldId id="375" r:id="rId6"/>
    <p:sldId id="348" r:id="rId7"/>
    <p:sldId id="374" r:id="rId8"/>
    <p:sldId id="356" r:id="rId9"/>
    <p:sldId id="351" r:id="rId10"/>
    <p:sldId id="352" r:id="rId11"/>
    <p:sldId id="365" r:id="rId12"/>
    <p:sldId id="377" r:id="rId13"/>
    <p:sldId id="378" r:id="rId14"/>
    <p:sldId id="349" r:id="rId15"/>
    <p:sldId id="376" r:id="rId16"/>
    <p:sldId id="353" r:id="rId17"/>
    <p:sldId id="354" r:id="rId18"/>
    <p:sldId id="364" r:id="rId19"/>
    <p:sldId id="369" r:id="rId20"/>
    <p:sldId id="357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8000"/>
    <a:srgbClr val="004494"/>
    <a:srgbClr val="90C7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51"/>
    <p:restoredTop sz="92730" autoAdjust="0"/>
  </p:normalViewPr>
  <p:slideViewPr>
    <p:cSldViewPr snapToGrid="0">
      <p:cViewPr>
        <p:scale>
          <a:sx n="39" d="100"/>
          <a:sy n="39" d="100"/>
        </p:scale>
        <p:origin x="20" y="5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F8625-1D47-4CCF-A974-C6D7A899C171}" type="datetimeFigureOut">
              <a:rPr lang="en-GB" smtClean="0"/>
              <a:t>21/12/2022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77BA9-B35F-4BB2-AAB2-55C9076952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59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171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77BA9-B35F-4BB2-AAB2-55C9076952F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639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77BA9-B35F-4BB2-AAB2-55C9076952F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448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77BA9-B35F-4BB2-AAB2-55C9076952F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972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135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B72E11-ABC7-D79B-A2F8-EF9B60C6D1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8D22E43-7E15-D4AF-75C4-831C909F08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8BB05B-9CFD-17A9-108F-B7C5F9BAA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B233A-7CD2-42D5-BF74-E8D85A52C6DA}" type="datetime1">
              <a:rPr lang="fr-FR" smtClean="0"/>
              <a:t>21/12/2022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4238E6-DD4F-55E9-D0A1-3D9B7D08E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6FEBC4-98C3-A29B-2623-284E55005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F8DA-AB01-684F-98B8-427C111946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9215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4A3893-DE1F-B5AE-6758-2F6E1F403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BDF85AB-6A74-8C35-CE98-DB71F652A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5CA2CA-0DE5-3FD9-8EFF-7D0A927C3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C932-117F-4C8B-AF34-B4F14EFA2112}" type="datetime1">
              <a:rPr lang="fr-FR" smtClean="0"/>
              <a:t>21/12/2022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A960D8-0F66-43C0-AF61-BFF5A4F79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546807-7401-FF57-A8A6-0CB777695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F8DA-AB01-684F-98B8-427C111946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872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B97BCD8-68B5-428B-B944-838DBDB844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8B47CC8-E931-E8FE-47EB-959133A42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135459-5E55-C65A-C0E9-96A6EB61C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8993-2D82-4FFE-86F2-76D1D702CD1C}" type="datetime1">
              <a:rPr lang="fr-FR" smtClean="0"/>
              <a:t>21/12/2022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A57861-F832-474C-214C-F2662594D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04B937-FFBE-1E68-E7A4-AEF9C689B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F8DA-AB01-684F-98B8-427C111946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0461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29175"/>
            <a:ext cx="1354516" cy="102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13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12187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87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221674" y="279203"/>
            <a:ext cx="1376218" cy="1376218"/>
          </a:xfrm>
          <a:prstGeom prst="ellipse">
            <a:avLst/>
          </a:prstGeom>
          <a:solidFill>
            <a:srgbClr val="5DC0A3">
              <a:alpha val="25000"/>
            </a:srgb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76"/>
            <a:ext cx="2063640" cy="171903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2142831" y="1248992"/>
            <a:ext cx="8424000" cy="50400"/>
          </a:xfrm>
          <a:prstGeom prst="rect">
            <a:avLst/>
          </a:prstGeom>
          <a:solidFill>
            <a:srgbClr val="5DC0A3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9" b="22529"/>
          <a:stretch/>
        </p:blipFill>
        <p:spPr>
          <a:xfrm rot="1874474">
            <a:off x="10612505" y="801419"/>
            <a:ext cx="846558" cy="73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44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180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253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8544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7370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22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94D619-8299-9D30-3973-31E1C142F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FD8D8B-357A-2C8D-114C-19D267D70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28750C-0B69-D559-2479-5A426E02A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BD24-3CDF-489F-840E-7A0593301575}" type="datetime1">
              <a:rPr lang="fr-FR" smtClean="0"/>
              <a:t>21/12/2022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BF7ABE-FEE2-8D77-FE92-804EBBCE8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ADA7A5-C53B-A9D2-E9B2-FA6409055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F8DA-AB01-684F-98B8-427C111946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9256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9285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3220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276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03121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19560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711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04979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371761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60846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74864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89438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214048" y="1992573"/>
            <a:ext cx="855032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47" y="743802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8331" y="1992572"/>
            <a:ext cx="822604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8084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176963-5178-6C5E-8AF9-18E4AFD2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3F98C91-A213-6BCF-A784-717CEFD74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16212F-4C4F-6470-1ECD-873A93B5F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60A3F-7C6C-453C-BF33-70F5D351B2DC}" type="datetime1">
              <a:rPr lang="fr-FR" smtClean="0"/>
              <a:t>21/12/2022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1A6BD6-CA81-14E5-4C35-287164C76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E035DE-B462-15A8-3C95-3617C60D7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F8DA-AB01-684F-98B8-427C111946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73337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056" y="1825625"/>
            <a:ext cx="4926841" cy="3769957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17056" y="482860"/>
            <a:ext cx="4669266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088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0722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1451" y="2284668"/>
            <a:ext cx="3141663" cy="2090737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36086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206774" y="403868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72139" y="404194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137503" y="4037437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1733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13869" y="2159957"/>
            <a:ext cx="2461591" cy="163815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13868" y="3968881"/>
            <a:ext cx="2461591" cy="163815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547" y="2159956"/>
            <a:ext cx="2461593" cy="1638159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935227" y="3968880"/>
            <a:ext cx="2520000" cy="1638158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033617" y="2159957"/>
            <a:ext cx="2520000" cy="1638159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324549" y="3968880"/>
            <a:ext cx="2461591" cy="163815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1033617" y="3968881"/>
            <a:ext cx="2520000" cy="1638158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966322" y="2159956"/>
            <a:ext cx="2520000" cy="1638159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0185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38200" y="3630613"/>
            <a:ext cx="10515600" cy="20351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9189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803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375" y="5615384"/>
            <a:ext cx="3233936" cy="1077979"/>
          </a:xfrm>
          <a:prstGeom prst="rect">
            <a:avLst/>
          </a:prstGeom>
        </p:spPr>
      </p:pic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75364" y="6154373"/>
            <a:ext cx="843419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867" b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9C8D21B7-B314-438C-91E9-7FF9087DC078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23528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38199" y="1748079"/>
            <a:ext cx="1896289" cy="1896289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993027" y="1748079"/>
            <a:ext cx="1896289" cy="1896289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147855" y="1748078"/>
            <a:ext cx="1896289" cy="1896289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7302683" y="1748077"/>
            <a:ext cx="1896289" cy="1896289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9457511" y="1748077"/>
            <a:ext cx="1896289" cy="1896289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838199" y="3934111"/>
            <a:ext cx="1896289" cy="1896289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2993027" y="3934111"/>
            <a:ext cx="1896289" cy="1896289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5147855" y="3934110"/>
            <a:ext cx="1896289" cy="1896289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7302683" y="3934109"/>
            <a:ext cx="1896289" cy="1896289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9457511" y="3934109"/>
            <a:ext cx="1896289" cy="1896289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36616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9" r="7360" b="12840"/>
          <a:stretch/>
        </p:blipFill>
        <p:spPr>
          <a:xfrm>
            <a:off x="-17417" y="1069041"/>
            <a:ext cx="12209417" cy="5793314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035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DF9771-7767-26A5-833A-E3EF16A43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21C3D5-C0DA-C2E4-38B4-8EB7CD0E3F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83410B-D4E5-62EF-5587-C86D5D167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C00E312-A777-9D36-BACB-544410610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606C-9FA2-4E91-A3CA-A1CCDAB90F93}" type="datetime1">
              <a:rPr lang="fr-FR" smtClean="0"/>
              <a:t>21/12/2022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D5B7556-EC4B-796F-B46E-BFDDA3FEC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8AE3C21-8204-046E-6459-0B515F60F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F8DA-AB01-684F-98B8-427C111946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613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EF5688-66C5-606B-626E-0C2F88C2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20D7E8-24CC-E34B-DC8F-3F557A65F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7F339D5-0EF7-A1DF-1315-C988E21CA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151EB29-BC4F-B700-33D2-B09E6BEAE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BBF5D3E-7F1B-5521-8B9E-C09760738A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BBE9B32-65DD-F219-9370-7B806F053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DB5C7-7683-4597-9F0A-150E1BB8FEF9}" type="datetime1">
              <a:rPr lang="fr-FR" smtClean="0"/>
              <a:t>21/12/2022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417560E-16C7-E5CF-9102-F4C2D941F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B82C034-A8F1-EB0A-05E2-BEAB73E68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F8DA-AB01-684F-98B8-427C111946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6501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C425E4-9645-323E-1852-3987E4154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348D178-ACAC-9CE5-4D6F-DCBFD406E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5DE5A-952A-4854-AAA8-0D318E38DC55}" type="datetime1">
              <a:rPr lang="fr-FR" smtClean="0"/>
              <a:t>21/12/2022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9DA8D3D-8718-D512-2C94-FA749269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EE86DBF-3059-4A8B-F1A9-824B1CA44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F8DA-AB01-684F-98B8-427C111946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797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25382F7-15D3-77D8-4BEE-66437877F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E3BA7-4501-4896-81DB-F85D925F6F35}" type="datetime1">
              <a:rPr lang="fr-FR" smtClean="0"/>
              <a:t>21/12/2022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0D38E10-D8F6-4471-E615-8B39812A1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5DAA8B3-D862-516E-7AA7-5C22DA881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F8DA-AB01-684F-98B8-427C111946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3558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40E0FE-AF0E-DB6C-064F-C786409DC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CED259-1043-80F8-EC28-D9A713437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46233E2-853C-39AA-55F2-3B6730B6A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F81F5F-8518-08BF-7F7D-D1C051B11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BAF97-1137-43DE-92A3-15DDC08CE8A6}" type="datetime1">
              <a:rPr lang="fr-FR" smtClean="0"/>
              <a:t>21/12/2022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59D0B4A-86B3-C32B-5480-E9DEC825B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CB2B35F-19EE-4599-0484-2863E8220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F8DA-AB01-684F-98B8-427C111946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4020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70406B-6B67-0F94-07A3-F3076A639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126472B-9A5C-11DB-901D-93652117D5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B81DAF9-E4C8-5FD1-DEE9-6D84892E8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9DC5983-1216-936C-97A6-B530556EC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8361B-D48E-4D52-9414-2DB0E3261385}" type="datetime1">
              <a:rPr lang="fr-FR" smtClean="0"/>
              <a:t>21/12/2022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3E178B-9024-0A68-5375-1F11FC029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0066153-18F4-9283-FD42-1F5FF8ABB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F8DA-AB01-684F-98B8-427C111946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676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71E800D-59DD-3E08-2AA9-177C8BF88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B31ED20-6449-B08B-4049-D81E5F7E1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151668-42DD-CA64-703C-913D361AAD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E7A70-788F-425A-BF66-75370F03D30D}" type="datetime1">
              <a:rPr lang="fr-FR" smtClean="0"/>
              <a:t>21/12/2022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2A92DE-B42D-AC74-EE3A-6D7FB60A82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6514B6-956D-F0DF-8C00-938613E950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BF8DA-AB01-684F-98B8-427C111946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517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4" r:id="rId13"/>
    <p:sldLayoutId id="2147483685" r:id="rId14"/>
    <p:sldLayoutId id="2147483686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988"/>
            <a:ext cx="1715733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6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8.pn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jp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4.jpg"/><Relationship Id="rId7" Type="http://schemas.openxmlformats.org/officeDocument/2006/relationships/image" Target="../media/image3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iel, extérieur, nuages, rive&#10;&#10;Description générée automatiquement">
            <a:extLst>
              <a:ext uri="{FF2B5EF4-FFF2-40B4-BE49-F238E27FC236}">
                <a16:creationId xmlns:a16="http://schemas.microsoft.com/office/drawing/2014/main" id="{ECDBC1B4-C43F-AE00-5B37-CD45EE30A2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56443" y="1260404"/>
            <a:ext cx="10677525" cy="1038225"/>
          </a:xfrm>
        </p:spPr>
        <p:txBody>
          <a:bodyPr>
            <a:noAutofit/>
          </a:bodyPr>
          <a:lstStyle/>
          <a:p>
            <a:r>
              <a:rPr lang="fr-BE" sz="7000" dirty="0" err="1">
                <a:solidFill>
                  <a:srgbClr val="FFA52F">
                    <a:lumMod val="75000"/>
                  </a:srgbClr>
                </a:solidFill>
                <a:latin typeface="EC Square Sans Cond Pro" panose="020B05060400000200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You’ve</a:t>
            </a:r>
            <a:r>
              <a:rPr lang="fr-BE" sz="7000" dirty="0">
                <a:solidFill>
                  <a:srgbClr val="FFA52F">
                    <a:lumMod val="75000"/>
                  </a:srgbClr>
                </a:solidFill>
                <a:latin typeface="EC Square Sans Cond Pro" panose="020B05060400000200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fr-BE" sz="7000" dirty="0" err="1">
                <a:solidFill>
                  <a:srgbClr val="FFA52F">
                    <a:lumMod val="75000"/>
                  </a:srgbClr>
                </a:solidFill>
                <a:latin typeface="EC Square Sans Cond Pro" panose="020B05060400000200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Got</a:t>
            </a:r>
            <a:r>
              <a:rPr lang="fr-BE" sz="7000" dirty="0">
                <a:solidFill>
                  <a:srgbClr val="FFA52F">
                    <a:lumMod val="75000"/>
                  </a:srgbClr>
                </a:solidFill>
                <a:latin typeface="EC Square Sans Cond Pro" panose="020B05060400000200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the Power</a:t>
            </a:r>
            <a:endParaRPr lang="en-GB" sz="7000" dirty="0">
              <a:solidFill>
                <a:srgbClr val="FFC000"/>
              </a:solidFill>
              <a:latin typeface="EC Square Sans Cond Pro" panose="020B050604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58031" y="2298629"/>
            <a:ext cx="10675937" cy="8397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3500" dirty="0">
                <a:solidFill>
                  <a:srgbClr val="E38000"/>
                </a:solidFill>
                <a:latin typeface="EC Square Sans Cond Pro" panose="020B0506040000020004" pitchFamily="34" charset="0"/>
                <a:cs typeface="Arial" panose="020B0604020202020204" pitchFamily="34" charset="0"/>
              </a:rPr>
              <a:t>WORKSHOP OVER DE ENERGIE-UITDAGINGEN VAN DE EU</a:t>
            </a:r>
            <a:endParaRPr lang="en-GB" sz="3500" dirty="0">
              <a:solidFill>
                <a:srgbClr val="E38000"/>
              </a:solidFill>
              <a:latin typeface="EC Square Sans Cond Pro" panose="020B05060400000200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9AE555D-3190-8BB8-C7D4-B9E100915B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257"/>
          <a:stretch/>
        </p:blipFill>
        <p:spPr>
          <a:xfrm>
            <a:off x="9579826" y="6040354"/>
            <a:ext cx="1245174" cy="51915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35B4219-5F73-D4F4-7207-3101371C14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0" t="1041" r="13777" b="28380"/>
          <a:stretch/>
        </p:blipFill>
        <p:spPr>
          <a:xfrm>
            <a:off x="10825000" y="6044800"/>
            <a:ext cx="1217935" cy="514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04" y="1260404"/>
            <a:ext cx="935916" cy="935916"/>
          </a:xfrm>
          <a:prstGeom prst="rect">
            <a:avLst/>
          </a:prstGeom>
        </p:spPr>
      </p:pic>
      <p:cxnSp>
        <p:nvCxnSpPr>
          <p:cNvPr id="11" name="Connecteur droit 6">
            <a:extLst>
              <a:ext uri="{FF2B5EF4-FFF2-40B4-BE49-F238E27FC236}">
                <a16:creationId xmlns:a16="http://schemas.microsoft.com/office/drawing/2014/main" id="{42B40857-A4C4-15EE-9A69-3BA55784E247}"/>
              </a:ext>
            </a:extLst>
          </p:cNvPr>
          <p:cNvCxnSpPr>
            <a:cxnSpLocks/>
          </p:cNvCxnSpPr>
          <p:nvPr/>
        </p:nvCxnSpPr>
        <p:spPr>
          <a:xfrm>
            <a:off x="677762" y="0"/>
            <a:ext cx="0" cy="2776451"/>
          </a:xfrm>
          <a:prstGeom prst="line">
            <a:avLst/>
          </a:prstGeom>
          <a:ln w="158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020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/>
            </a:r>
            <a:br>
              <a:rPr lang="fr-BE" dirty="0"/>
            </a:br>
            <a:r>
              <a:rPr lang="fr-BE" b="1" dirty="0">
                <a:solidFill>
                  <a:schemeClr val="accent1"/>
                </a:solidFill>
                <a:latin typeface="EC Square Sans Cond Pro" panose="020B0506040000020004" pitchFamily="34" charset="0"/>
              </a:rPr>
              <a:t>Scenario</a:t>
            </a:r>
            <a:endParaRPr lang="en-GB" b="1" dirty="0">
              <a:solidFill>
                <a:schemeClr val="accent1"/>
              </a:solidFill>
              <a:latin typeface="EC Square Sans Cond Pro" panose="020B05060400000200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2045" y="1533845"/>
            <a:ext cx="1055614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fr-BE" sz="2500" b="1" dirty="0" err="1">
                <a:latin typeface="EC Square Sans Cond Pro" panose="020B0506040000020004" pitchFamily="34" charset="0"/>
              </a:rPr>
              <a:t>België</a:t>
            </a:r>
            <a:r>
              <a:rPr lang="fr-BE" sz="2500" b="1" dirty="0">
                <a:latin typeface="EC Square Sans Cond Pro" panose="020B0506040000020004" pitchFamily="34" charset="0"/>
              </a:rPr>
              <a:t> </a:t>
            </a:r>
            <a:r>
              <a:rPr lang="fr-BE" sz="2500" b="1" dirty="0" err="1">
                <a:latin typeface="EC Square Sans Cond Pro" panose="020B0506040000020004" pitchFamily="34" charset="0"/>
              </a:rPr>
              <a:t>wil</a:t>
            </a:r>
            <a:r>
              <a:rPr lang="fr-BE" sz="2500" b="1" dirty="0">
                <a:latin typeface="EC Square Sans Cond Pro" panose="020B0506040000020004" pitchFamily="34" charset="0"/>
              </a:rPr>
              <a:t> de </a:t>
            </a:r>
            <a:r>
              <a:rPr lang="fr-BE" sz="2500" b="1" dirty="0" err="1">
                <a:latin typeface="EC Square Sans Cond Pro" panose="020B0506040000020004" pitchFamily="34" charset="0"/>
              </a:rPr>
              <a:t>Europese</a:t>
            </a:r>
            <a:r>
              <a:rPr lang="fr-BE" sz="2500" b="1" dirty="0">
                <a:latin typeface="EC Square Sans Cond Pro" panose="020B0506040000020004" pitchFamily="34" charset="0"/>
              </a:rPr>
              <a:t> </a:t>
            </a:r>
            <a:r>
              <a:rPr lang="fr-BE" sz="2500" b="1" dirty="0" err="1">
                <a:latin typeface="EC Square Sans Cond Pro" panose="020B0506040000020004" pitchFamily="34" charset="0"/>
              </a:rPr>
              <a:t>doelstellingen</a:t>
            </a:r>
            <a:r>
              <a:rPr lang="fr-BE" sz="2500" b="1" dirty="0">
                <a:latin typeface="EC Square Sans Cond Pro" panose="020B0506040000020004" pitchFamily="34" charset="0"/>
              </a:rPr>
              <a:t> </a:t>
            </a:r>
            <a:r>
              <a:rPr lang="fr-BE" sz="2500" b="1" dirty="0" err="1">
                <a:latin typeface="EC Square Sans Cond Pro" panose="020B0506040000020004" pitchFamily="34" charset="0"/>
              </a:rPr>
              <a:t>behalen</a:t>
            </a:r>
            <a:r>
              <a:rPr lang="fr-BE" sz="2500" b="1" dirty="0">
                <a:latin typeface="EC Square Sans Cond Pro" panose="020B0506040000020004" pitchFamily="34" charset="0"/>
              </a:rPr>
              <a:t> en </a:t>
            </a:r>
            <a:r>
              <a:rPr lang="fr-BE" sz="2500" b="1" dirty="0" err="1">
                <a:latin typeface="EC Square Sans Cond Pro" panose="020B0506040000020004" pitchFamily="34" charset="0"/>
              </a:rPr>
              <a:t>haar</a:t>
            </a:r>
            <a:r>
              <a:rPr lang="fr-BE" sz="2500" b="1" dirty="0">
                <a:latin typeface="EC Square Sans Cond Pro" panose="020B0506040000020004" pitchFamily="34" charset="0"/>
              </a:rPr>
              <a:t> </a:t>
            </a:r>
            <a:r>
              <a:rPr lang="fr-BE" sz="2500" b="1" dirty="0" err="1">
                <a:latin typeface="EC Square Sans Cond Pro" panose="020B0506040000020004" pitchFamily="34" charset="0"/>
              </a:rPr>
              <a:t>uitstoot</a:t>
            </a:r>
            <a:r>
              <a:rPr lang="fr-BE" sz="2500" b="1" dirty="0">
                <a:latin typeface="EC Square Sans Cond Pro" panose="020B0506040000020004" pitchFamily="34" charset="0"/>
              </a:rPr>
              <a:t> met 55% </a:t>
            </a:r>
            <a:r>
              <a:rPr lang="fr-BE" sz="2500" b="1" dirty="0" err="1">
                <a:latin typeface="EC Square Sans Cond Pro" panose="020B0506040000020004" pitchFamily="34" charset="0"/>
              </a:rPr>
              <a:t>verminderen</a:t>
            </a:r>
            <a:r>
              <a:rPr lang="fr-BE" sz="2500" b="1" dirty="0">
                <a:latin typeface="EC Square Sans Cond Pro" panose="020B0506040000020004" pitchFamily="34" charset="0"/>
              </a:rPr>
              <a:t> </a:t>
            </a:r>
            <a:r>
              <a:rPr lang="fr-BE" sz="2500" b="1" dirty="0" err="1">
                <a:latin typeface="EC Square Sans Cond Pro" panose="020B0506040000020004" pitchFamily="34" charset="0"/>
              </a:rPr>
              <a:t>tegen</a:t>
            </a:r>
            <a:r>
              <a:rPr lang="fr-BE" sz="2500" b="1" dirty="0">
                <a:latin typeface="EC Square Sans Cond Pro" panose="020B0506040000020004" pitchFamily="34" charset="0"/>
              </a:rPr>
              <a:t> 2030. </a:t>
            </a:r>
          </a:p>
          <a:p>
            <a:pPr>
              <a:spcAft>
                <a:spcPts val="0"/>
              </a:spcAft>
            </a:pPr>
            <a:r>
              <a:rPr lang="fr-BE" sz="2500" dirty="0" err="1">
                <a:latin typeface="EC Square Sans Cond Pro" panose="020B0506040000020004" pitchFamily="34" charset="0"/>
              </a:rPr>
              <a:t>Voor</a:t>
            </a:r>
            <a:r>
              <a:rPr lang="fr-BE" sz="2500" dirty="0">
                <a:latin typeface="EC Square Sans Cond Pro" panose="020B0506040000020004" pitchFamily="34" charset="0"/>
              </a:rPr>
              <a:t> de </a:t>
            </a:r>
            <a:r>
              <a:rPr lang="fr-BE" sz="2500" dirty="0" err="1">
                <a:latin typeface="EC Square Sans Cond Pro" panose="020B0506040000020004" pitchFamily="34" charset="0"/>
              </a:rPr>
              <a:t>elektriciteitssector</a:t>
            </a:r>
            <a:r>
              <a:rPr lang="fr-BE" sz="2500" dirty="0">
                <a:latin typeface="EC Square Sans Cond Pro" panose="020B0506040000020004" pitchFamily="34" charset="0"/>
              </a:rPr>
              <a:t> </a:t>
            </a:r>
            <a:r>
              <a:rPr lang="fr-BE" sz="2500" dirty="0" err="1">
                <a:latin typeface="EC Square Sans Cond Pro" panose="020B0506040000020004" pitchFamily="34" charset="0"/>
              </a:rPr>
              <a:t>betekent</a:t>
            </a:r>
            <a:r>
              <a:rPr lang="fr-BE" sz="2500" dirty="0">
                <a:latin typeface="EC Square Sans Cond Pro" panose="020B0506040000020004" pitchFamily="34" charset="0"/>
              </a:rPr>
              <a:t> dit </a:t>
            </a:r>
            <a:r>
              <a:rPr lang="fr-BE" sz="2500" dirty="0" err="1">
                <a:latin typeface="EC Square Sans Cond Pro" panose="020B0506040000020004" pitchFamily="34" charset="0"/>
              </a:rPr>
              <a:t>een</a:t>
            </a:r>
            <a:r>
              <a:rPr lang="fr-BE" sz="2500" dirty="0">
                <a:latin typeface="EC Square Sans Cond Pro" panose="020B0506040000020004" pitchFamily="34" charset="0"/>
              </a:rPr>
              <a:t> </a:t>
            </a:r>
            <a:r>
              <a:rPr lang="fr-BE" sz="2500" dirty="0" err="1">
                <a:latin typeface="EC Square Sans Cond Pro" panose="020B0506040000020004" pitchFamily="34" charset="0"/>
              </a:rPr>
              <a:t>daling</a:t>
            </a:r>
            <a:r>
              <a:rPr lang="fr-BE" sz="2500" dirty="0">
                <a:latin typeface="EC Square Sans Cond Pro" panose="020B0506040000020004" pitchFamily="34" charset="0"/>
              </a:rPr>
              <a:t> van 61% van </a:t>
            </a:r>
            <a:r>
              <a:rPr lang="fr-BE" sz="2500" dirty="0" err="1">
                <a:latin typeface="EC Square Sans Cond Pro" panose="020B0506040000020004" pitchFamily="34" charset="0"/>
              </a:rPr>
              <a:t>haar</a:t>
            </a:r>
            <a:r>
              <a:rPr lang="fr-BE" sz="2500" dirty="0">
                <a:latin typeface="EC Square Sans Cond Pro" panose="020B0506040000020004" pitchFamily="34" charset="0"/>
              </a:rPr>
              <a:t> </a:t>
            </a:r>
            <a:r>
              <a:rPr lang="fr-BE" sz="2500" dirty="0" err="1">
                <a:latin typeface="EC Square Sans Cond Pro" panose="020B0506040000020004" pitchFamily="34" charset="0"/>
              </a:rPr>
              <a:t>uitstoot</a:t>
            </a:r>
            <a:r>
              <a:rPr lang="fr-BE" sz="2500" dirty="0">
                <a:latin typeface="EC Square Sans Cond Pro" panose="020B0506040000020004" pitchFamily="34" charset="0"/>
              </a:rPr>
              <a:t>.</a:t>
            </a:r>
          </a:p>
          <a:p>
            <a:pPr>
              <a:spcAft>
                <a:spcPts val="0"/>
              </a:spcAft>
            </a:pPr>
            <a:endParaRPr lang="fr-BE" sz="2500" b="1" dirty="0">
              <a:latin typeface="EC Square Sans Cond Pro" panose="020B0506040000020004" pitchFamily="34" charset="0"/>
            </a:endParaRPr>
          </a:p>
          <a:p>
            <a:pPr>
              <a:spcAft>
                <a:spcPts val="0"/>
              </a:spcAft>
            </a:pPr>
            <a:r>
              <a:rPr lang="fr-BE" sz="2500" dirty="0">
                <a:latin typeface="EC Square Sans Cond Pro" panose="020B0506040000020004" pitchFamily="34" charset="0"/>
              </a:rPr>
              <a:t>Op het </a:t>
            </a:r>
            <a:r>
              <a:rPr lang="fr-BE" sz="2500" dirty="0" err="1">
                <a:latin typeface="EC Square Sans Cond Pro" panose="020B0506040000020004" pitchFamily="34" charset="0"/>
              </a:rPr>
              <a:t>Belgische</a:t>
            </a:r>
            <a:r>
              <a:rPr lang="fr-BE" sz="2500" dirty="0">
                <a:latin typeface="EC Square Sans Cond Pro" panose="020B0506040000020004" pitchFamily="34" charset="0"/>
              </a:rPr>
              <a:t> niveau </a:t>
            </a:r>
            <a:r>
              <a:rPr lang="fr-BE" sz="2500" dirty="0" err="1">
                <a:latin typeface="EC Square Sans Cond Pro" panose="020B0506040000020004" pitchFamily="34" charset="0"/>
              </a:rPr>
              <a:t>zijn</a:t>
            </a:r>
            <a:r>
              <a:rPr lang="fr-BE" sz="2500" dirty="0">
                <a:latin typeface="EC Square Sans Cond Pro" panose="020B0506040000020004" pitchFamily="34" charset="0"/>
              </a:rPr>
              <a:t> al </a:t>
            </a:r>
            <a:r>
              <a:rPr lang="fr-BE" sz="2500" dirty="0" err="1">
                <a:latin typeface="EC Square Sans Cond Pro" panose="020B0506040000020004" pitchFamily="34" charset="0"/>
              </a:rPr>
              <a:t>enkele</a:t>
            </a:r>
            <a:r>
              <a:rPr lang="fr-BE" sz="2500" dirty="0">
                <a:latin typeface="EC Square Sans Cond Pro" panose="020B0506040000020004" pitchFamily="34" charset="0"/>
              </a:rPr>
              <a:t> </a:t>
            </a:r>
            <a:r>
              <a:rPr lang="fr-BE" sz="2500" dirty="0" err="1">
                <a:latin typeface="EC Square Sans Cond Pro" panose="020B0506040000020004" pitchFamily="34" charset="0"/>
              </a:rPr>
              <a:t>beslissingen</a:t>
            </a:r>
            <a:r>
              <a:rPr lang="fr-BE" sz="2500" dirty="0">
                <a:latin typeface="EC Square Sans Cond Pro" panose="020B0506040000020004" pitchFamily="34" charset="0"/>
              </a:rPr>
              <a:t> </a:t>
            </a:r>
            <a:r>
              <a:rPr lang="fr-BE" sz="2500" dirty="0" err="1">
                <a:latin typeface="EC Square Sans Cond Pro" panose="020B0506040000020004" pitchFamily="34" charset="0"/>
              </a:rPr>
              <a:t>genomen</a:t>
            </a:r>
            <a:r>
              <a:rPr lang="fr-BE" sz="2500" dirty="0">
                <a:latin typeface="EC Square Sans Cond Pro" panose="020B0506040000020004" pitchFamily="34" charset="0"/>
              </a:rPr>
              <a:t>:</a:t>
            </a:r>
          </a:p>
          <a:p>
            <a:pPr>
              <a:spcAft>
                <a:spcPts val="0"/>
              </a:spcAft>
            </a:pPr>
            <a:endParaRPr lang="fr-BE" sz="1200" dirty="0">
              <a:latin typeface="EC Square Sans Cond Pro" panose="020B0506040000020004" pitchFamily="34" charset="0"/>
            </a:endParaRP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fr-BE" sz="2500" b="1" dirty="0" err="1">
                <a:latin typeface="EC Square Sans Cond Pro" panose="020B0506040000020004" pitchFamily="34" charset="0"/>
              </a:rPr>
              <a:t>Sluiting</a:t>
            </a:r>
            <a:r>
              <a:rPr lang="fr-BE" sz="2500" b="1" dirty="0">
                <a:latin typeface="EC Square Sans Cond Pro" panose="020B0506040000020004" pitchFamily="34" charset="0"/>
              </a:rPr>
              <a:t> en </a:t>
            </a:r>
            <a:r>
              <a:rPr lang="fr-BE" sz="2500" b="1" dirty="0" err="1">
                <a:latin typeface="EC Square Sans Cond Pro" panose="020B0506040000020004" pitchFamily="34" charset="0"/>
              </a:rPr>
              <a:t>ontmanteling</a:t>
            </a:r>
            <a:r>
              <a:rPr lang="fr-BE" sz="2500" b="1" dirty="0">
                <a:latin typeface="EC Square Sans Cond Pro" panose="020B0506040000020004" pitchFamily="34" charset="0"/>
              </a:rPr>
              <a:t> </a:t>
            </a:r>
            <a:r>
              <a:rPr lang="fr-BE" sz="2500" dirty="0">
                <a:latin typeface="EC Square Sans Cond Pro" panose="020B0506040000020004" pitchFamily="34" charset="0"/>
              </a:rPr>
              <a:t>van </a:t>
            </a:r>
            <a:r>
              <a:rPr lang="fr-BE" sz="2500" b="1" dirty="0" err="1">
                <a:solidFill>
                  <a:srgbClr val="E38000"/>
                </a:solidFill>
                <a:latin typeface="EC Square Sans Cond Pro" panose="020B0506040000020004" pitchFamily="34" charset="0"/>
              </a:rPr>
              <a:t>kerncentrales</a:t>
            </a:r>
            <a:r>
              <a:rPr lang="fr-BE" sz="2500" dirty="0">
                <a:latin typeface="EC Square Sans Cond Pro" panose="020B0506040000020004" pitchFamily="34" charset="0"/>
              </a:rPr>
              <a:t> (2022, 2023 en 2025, met de </a:t>
            </a:r>
            <a:r>
              <a:rPr lang="fr-BE" sz="2500" dirty="0" err="1">
                <a:latin typeface="EC Square Sans Cond Pro" panose="020B0506040000020004" pitchFamily="34" charset="0"/>
              </a:rPr>
              <a:t>mogelijkheid</a:t>
            </a:r>
            <a:r>
              <a:rPr lang="fr-BE" sz="2500" dirty="0">
                <a:latin typeface="EC Square Sans Cond Pro" panose="020B0506040000020004" pitchFamily="34" charset="0"/>
              </a:rPr>
              <a:t> om 2 </a:t>
            </a:r>
            <a:r>
              <a:rPr lang="fr-BE" sz="2500" dirty="0" err="1">
                <a:latin typeface="EC Square Sans Cond Pro" panose="020B0506040000020004" pitchFamily="34" charset="0"/>
              </a:rPr>
              <a:t>kernreactoren</a:t>
            </a:r>
            <a:r>
              <a:rPr lang="fr-BE" sz="2500" dirty="0">
                <a:latin typeface="EC Square Sans Cond Pro" panose="020B0506040000020004" pitchFamily="34" charset="0"/>
              </a:rPr>
              <a:t> te </a:t>
            </a:r>
            <a:r>
              <a:rPr lang="fr-BE" sz="2500" dirty="0" err="1">
                <a:latin typeface="EC Square Sans Cond Pro" panose="020B0506040000020004" pitchFamily="34" charset="0"/>
              </a:rPr>
              <a:t>verlengen</a:t>
            </a:r>
            <a:r>
              <a:rPr lang="fr-BE" sz="2500" dirty="0">
                <a:latin typeface="EC Square Sans Cond Pro" panose="020B0506040000020004" pitchFamily="34" charset="0"/>
              </a:rPr>
              <a:t> </a:t>
            </a:r>
            <a:r>
              <a:rPr lang="fr-BE" sz="2500" dirty="0" err="1">
                <a:latin typeface="EC Square Sans Cond Pro" panose="020B0506040000020004" pitchFamily="34" charset="0"/>
              </a:rPr>
              <a:t>tot</a:t>
            </a:r>
            <a:r>
              <a:rPr lang="fr-BE" sz="2500" dirty="0">
                <a:latin typeface="EC Square Sans Cond Pro" panose="020B0506040000020004" pitchFamily="34" charset="0"/>
              </a:rPr>
              <a:t> 2035) </a:t>
            </a: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fr-BE" sz="2500" b="1" dirty="0" err="1">
                <a:latin typeface="EC Square Sans Cond Pro" panose="020B0506040000020004" pitchFamily="34" charset="0"/>
              </a:rPr>
              <a:t>Vervanging</a:t>
            </a:r>
            <a:r>
              <a:rPr lang="fr-BE" sz="2500" b="1" dirty="0">
                <a:latin typeface="EC Square Sans Cond Pro" panose="020B0506040000020004" pitchFamily="34" charset="0"/>
              </a:rPr>
              <a:t> </a:t>
            </a:r>
            <a:r>
              <a:rPr lang="fr-BE" sz="2500" dirty="0">
                <a:latin typeface="EC Square Sans Cond Pro" panose="020B0506040000020004" pitchFamily="34" charset="0"/>
              </a:rPr>
              <a:t>van </a:t>
            </a:r>
            <a:r>
              <a:rPr lang="fr-BE" sz="2500" dirty="0" err="1">
                <a:latin typeface="EC Square Sans Cond Pro" panose="020B0506040000020004" pitchFamily="34" charset="0"/>
              </a:rPr>
              <a:t>kernenergie</a:t>
            </a:r>
            <a:r>
              <a:rPr lang="fr-BE" sz="2500" dirty="0">
                <a:latin typeface="EC Square Sans Cond Pro" panose="020B0506040000020004" pitchFamily="34" charset="0"/>
              </a:rPr>
              <a:t> </a:t>
            </a:r>
            <a:r>
              <a:rPr lang="fr-BE" sz="2500" dirty="0" err="1">
                <a:latin typeface="EC Square Sans Cond Pro" panose="020B0506040000020004" pitchFamily="34" charset="0"/>
              </a:rPr>
              <a:t>door</a:t>
            </a:r>
            <a:r>
              <a:rPr lang="fr-BE" sz="2500" dirty="0">
                <a:latin typeface="EC Square Sans Cond Pro" panose="020B0506040000020004" pitchFamily="34" charset="0"/>
              </a:rPr>
              <a:t> </a:t>
            </a:r>
            <a:r>
              <a:rPr lang="fr-BE" sz="2500" dirty="0" err="1">
                <a:latin typeface="EC Square Sans Cond Pro" panose="020B0506040000020004" pitchFamily="34" charset="0"/>
              </a:rPr>
              <a:t>nieuwe</a:t>
            </a:r>
            <a:r>
              <a:rPr lang="fr-BE" sz="2500" dirty="0">
                <a:latin typeface="EC Square Sans Cond Pro" panose="020B0506040000020004" pitchFamily="34" charset="0"/>
              </a:rPr>
              <a:t> </a:t>
            </a:r>
            <a:r>
              <a:rPr lang="fr-BE" sz="2500" b="1" dirty="0" err="1">
                <a:solidFill>
                  <a:srgbClr val="FF0000"/>
                </a:solidFill>
                <a:latin typeface="EC Square Sans Cond Pro" panose="020B0506040000020004" pitchFamily="34" charset="0"/>
              </a:rPr>
              <a:t>gascentrales</a:t>
            </a:r>
            <a:endParaRPr lang="fr-BE" sz="2500" b="1" dirty="0">
              <a:solidFill>
                <a:srgbClr val="FF0000"/>
              </a:solidFill>
              <a:latin typeface="EC Square Sans Cond Pro" panose="020B0506040000020004" pitchFamily="34" charset="0"/>
            </a:endParaRP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fr-BE" sz="2500" b="1" dirty="0" err="1">
                <a:latin typeface="EC Square Sans Cond Pro" panose="020B0506040000020004" pitchFamily="34" charset="0"/>
              </a:rPr>
              <a:t>Verhoging</a:t>
            </a:r>
            <a:r>
              <a:rPr lang="fr-BE" sz="2500" b="1" dirty="0">
                <a:latin typeface="EC Square Sans Cond Pro" panose="020B0506040000020004" pitchFamily="34" charset="0"/>
              </a:rPr>
              <a:t> </a:t>
            </a:r>
            <a:r>
              <a:rPr lang="fr-BE" sz="2500" dirty="0">
                <a:latin typeface="EC Square Sans Cond Pro" panose="020B0506040000020004" pitchFamily="34" charset="0"/>
              </a:rPr>
              <a:t>van het </a:t>
            </a:r>
            <a:r>
              <a:rPr lang="fr-BE" sz="2500" dirty="0" err="1">
                <a:latin typeface="EC Square Sans Cond Pro" panose="020B0506040000020004" pitchFamily="34" charset="0"/>
              </a:rPr>
              <a:t>aandeel</a:t>
            </a:r>
            <a:r>
              <a:rPr lang="fr-BE" sz="2500" dirty="0">
                <a:latin typeface="EC Square Sans Cond Pro" panose="020B0506040000020004" pitchFamily="34" charset="0"/>
              </a:rPr>
              <a:t> van </a:t>
            </a:r>
            <a:r>
              <a:rPr lang="fr-BE" sz="2500" b="1" dirty="0" err="1">
                <a:solidFill>
                  <a:srgbClr val="00B050"/>
                </a:solidFill>
                <a:latin typeface="EC Square Sans Cond Pro" panose="020B0506040000020004" pitchFamily="34" charset="0"/>
              </a:rPr>
              <a:t>hernieuwbare</a:t>
            </a:r>
            <a:r>
              <a:rPr lang="fr-BE" sz="2500" b="1" dirty="0">
                <a:solidFill>
                  <a:srgbClr val="00B050"/>
                </a:solidFill>
                <a:latin typeface="EC Square Sans Cond Pro" panose="020B0506040000020004" pitchFamily="34" charset="0"/>
              </a:rPr>
              <a:t> </a:t>
            </a:r>
            <a:r>
              <a:rPr lang="fr-BE" sz="2500" b="1" dirty="0" err="1">
                <a:solidFill>
                  <a:srgbClr val="00B050"/>
                </a:solidFill>
                <a:latin typeface="EC Square Sans Cond Pro" panose="020B0506040000020004" pitchFamily="34" charset="0"/>
              </a:rPr>
              <a:t>energie</a:t>
            </a:r>
            <a:r>
              <a:rPr lang="fr-BE" sz="2500" b="1" dirty="0">
                <a:solidFill>
                  <a:srgbClr val="00B050"/>
                </a:solidFill>
                <a:latin typeface="EC Square Sans Cond Pro" panose="020B0506040000020004" pitchFamily="34" charset="0"/>
              </a:rPr>
              <a:t> </a:t>
            </a:r>
            <a:r>
              <a:rPr lang="fr-BE" sz="2500" dirty="0">
                <a:latin typeface="EC Square Sans Cond Pro" panose="020B0506040000020004" pitchFamily="34" charset="0"/>
              </a:rPr>
              <a:t>in de </a:t>
            </a:r>
            <a:r>
              <a:rPr lang="fr-BE" sz="2500" dirty="0" err="1">
                <a:latin typeface="EC Square Sans Cond Pro" panose="020B0506040000020004" pitchFamily="34" charset="0"/>
              </a:rPr>
              <a:t>energiemix</a:t>
            </a:r>
            <a:r>
              <a:rPr lang="fr-BE" sz="2500" dirty="0">
                <a:latin typeface="EC Square Sans Cond Pro" panose="020B0506040000020004" pitchFamily="34" charset="0"/>
              </a:rPr>
              <a:t> (+32% </a:t>
            </a:r>
            <a:r>
              <a:rPr lang="fr-BE" sz="2500" dirty="0" err="1">
                <a:latin typeface="EC Square Sans Cond Pro" panose="020B0506040000020004" pitchFamily="34" charset="0"/>
              </a:rPr>
              <a:t>tegen</a:t>
            </a:r>
            <a:r>
              <a:rPr lang="fr-BE" sz="2500" dirty="0">
                <a:latin typeface="EC Square Sans Cond Pro" panose="020B0506040000020004" pitchFamily="34" charset="0"/>
              </a:rPr>
              <a:t> 2030)</a:t>
            </a:r>
          </a:p>
          <a:p>
            <a:pPr marL="342900" indent="-342900">
              <a:spcAft>
                <a:spcPts val="0"/>
              </a:spcAft>
              <a:buFontTx/>
              <a:buChar char="-"/>
            </a:pPr>
            <a:endParaRPr lang="fr-BE" sz="2500" dirty="0">
              <a:latin typeface="EC Square Sans Cond Pro" panose="020B05060400000200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fr-BE" sz="3500" b="1" dirty="0">
                <a:latin typeface="EC Square Sans Cond Pro" panose="020B0506040000020004" pitchFamily="34" charset="0"/>
              </a:rPr>
              <a:t>EN JIJ?</a:t>
            </a:r>
          </a:p>
        </p:txBody>
      </p:sp>
      <p:sp>
        <p:nvSpPr>
          <p:cNvPr id="8" name="Rectangle 7"/>
          <p:cNvSpPr/>
          <p:nvPr/>
        </p:nvSpPr>
        <p:spPr>
          <a:xfrm>
            <a:off x="9962984" y="6036142"/>
            <a:ext cx="2051437" cy="585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9" name="Image 11">
            <a:extLst>
              <a:ext uri="{FF2B5EF4-FFF2-40B4-BE49-F238E27FC236}">
                <a16:creationId xmlns:a16="http://schemas.microsoft.com/office/drawing/2014/main" id="{D9AE555D-3190-8BB8-C7D4-B9E100915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4138" y="6047456"/>
            <a:ext cx="1104292" cy="6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362" y="6047456"/>
            <a:ext cx="872631" cy="60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70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34" y="1085802"/>
            <a:ext cx="3312000" cy="48222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8"/>
          <a:stretch/>
        </p:blipFill>
        <p:spPr>
          <a:xfrm>
            <a:off x="7902356" y="1085802"/>
            <a:ext cx="3315373" cy="475982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3737113" y="5845629"/>
            <a:ext cx="625687" cy="2438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10509521" y="4514329"/>
            <a:ext cx="210844" cy="32752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82855" y="6089431"/>
            <a:ext cx="1848196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BE" dirty="0" err="1" smtClean="0">
                <a:solidFill>
                  <a:schemeClr val="accent4"/>
                </a:solidFill>
                <a:latin typeface="EC Square Sans Cond Pro" panose="020B0506040000020004" pitchFamily="34" charset="0"/>
              </a:rPr>
              <a:t>Negatieve</a:t>
            </a:r>
            <a:r>
              <a:rPr lang="fr-BE" dirty="0" smtClean="0">
                <a:solidFill>
                  <a:schemeClr val="accent4"/>
                </a:solidFill>
                <a:latin typeface="EC Square Sans Cond Pro" panose="020B0506040000020004" pitchFamily="34" charset="0"/>
              </a:rPr>
              <a:t> </a:t>
            </a:r>
            <a:r>
              <a:rPr lang="fr-BE" dirty="0" err="1" smtClean="0">
                <a:solidFill>
                  <a:schemeClr val="accent4"/>
                </a:solidFill>
                <a:latin typeface="EC Square Sans Cond Pro" panose="020B0506040000020004" pitchFamily="34" charset="0"/>
              </a:rPr>
              <a:t>factoren</a:t>
            </a:r>
            <a:endParaRPr lang="en-GB" dirty="0">
              <a:solidFill>
                <a:schemeClr val="accent4"/>
              </a:solidFill>
              <a:latin typeface="EC Square Sans Cond Pro" panose="020B05060400000200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89718" y="4838586"/>
            <a:ext cx="1656022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 err="1" smtClean="0">
                <a:solidFill>
                  <a:srgbClr val="00B050"/>
                </a:solidFill>
                <a:latin typeface="EC Square Sans Cond Pro" panose="020B0506040000020004" pitchFamily="34" charset="0"/>
              </a:rPr>
              <a:t>Positie</a:t>
            </a:r>
            <a:r>
              <a:rPr lang="fr-BE" dirty="0" err="1" smtClean="0">
                <a:solidFill>
                  <a:srgbClr val="00B050"/>
                </a:solidFill>
                <a:latin typeface="EC Square Sans Cond Pro" panose="020B0506040000020004" pitchFamily="34" charset="0"/>
              </a:rPr>
              <a:t>ve</a:t>
            </a:r>
            <a:r>
              <a:rPr lang="fr-BE" dirty="0" smtClean="0">
                <a:solidFill>
                  <a:srgbClr val="00B050"/>
                </a:solidFill>
                <a:latin typeface="EC Square Sans Cond Pro" panose="020B0506040000020004" pitchFamily="34" charset="0"/>
              </a:rPr>
              <a:t> </a:t>
            </a:r>
            <a:r>
              <a:rPr lang="fr-BE" dirty="0" err="1" smtClean="0">
                <a:solidFill>
                  <a:srgbClr val="00B050"/>
                </a:solidFill>
                <a:latin typeface="EC Square Sans Cond Pro" panose="020B0506040000020004" pitchFamily="34" charset="0"/>
              </a:rPr>
              <a:t>factoren</a:t>
            </a:r>
            <a:endParaRPr lang="en-GB" dirty="0">
              <a:solidFill>
                <a:srgbClr val="00B050"/>
              </a:solidFill>
              <a:latin typeface="EC Square Sans Cond Pro" panose="020B05060400000200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81292" y="442734"/>
            <a:ext cx="2851484" cy="46166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400" dirty="0" err="1">
                <a:latin typeface="EC Square Sans Cond Pro" panose="020B0506040000020004" pitchFamily="34" charset="0"/>
              </a:rPr>
              <a:t>Hernieuwbare</a:t>
            </a:r>
            <a:r>
              <a:rPr lang="fr-BE" sz="2400" dirty="0">
                <a:latin typeface="EC Square Sans Cond Pro" panose="020B0506040000020004" pitchFamily="34" charset="0"/>
              </a:rPr>
              <a:t> </a:t>
            </a:r>
            <a:r>
              <a:rPr lang="fr-BE" sz="2400" dirty="0" err="1" smtClean="0">
                <a:latin typeface="EC Square Sans Cond Pro" panose="020B0506040000020004" pitchFamily="34" charset="0"/>
              </a:rPr>
              <a:t>energie</a:t>
            </a:r>
            <a:endParaRPr lang="fr-BE" sz="2400" dirty="0">
              <a:latin typeface="EC Square Sans Cond Pro" panose="020B05060400000200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06953" y="442736"/>
            <a:ext cx="2851484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400" dirty="0" err="1">
                <a:latin typeface="EC Square Sans Cond Pro" panose="020B0506040000020004" pitchFamily="34" charset="0"/>
              </a:rPr>
              <a:t>Fossiele</a:t>
            </a:r>
            <a:r>
              <a:rPr lang="fr-BE" sz="2400" dirty="0">
                <a:latin typeface="EC Square Sans Cond Pro" panose="020B0506040000020004" pitchFamily="34" charset="0"/>
              </a:rPr>
              <a:t> </a:t>
            </a:r>
            <a:r>
              <a:rPr lang="fr-BE" sz="2400" dirty="0" err="1" smtClean="0">
                <a:latin typeface="EC Square Sans Cond Pro" panose="020B0506040000020004" pitchFamily="34" charset="0"/>
              </a:rPr>
              <a:t>energie</a:t>
            </a:r>
            <a:endParaRPr lang="fr-BE" sz="2400" dirty="0">
              <a:latin typeface="EC Square Sans Cond Pro" panose="020B05060400000200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32614" y="442735"/>
            <a:ext cx="2851484" cy="461665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400" dirty="0" err="1" smtClean="0">
                <a:solidFill>
                  <a:schemeClr val="tx1">
                    <a:lumMod val="50000"/>
                  </a:schemeClr>
                </a:solidFill>
                <a:latin typeface="EC Square Sans Cond Pro" panose="020B0506040000020004" pitchFamily="34" charset="0"/>
              </a:rPr>
              <a:t>Kernenergie</a:t>
            </a:r>
            <a:endParaRPr lang="fr-BE" sz="2400" dirty="0">
              <a:solidFill>
                <a:schemeClr val="tx1">
                  <a:lumMod val="50000"/>
                </a:schemeClr>
              </a:solidFill>
              <a:latin typeface="EC Square Sans Cond Pro" panose="020B05060400000200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99171" y="5925143"/>
            <a:ext cx="2282259" cy="796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7902357" y="5925142"/>
            <a:ext cx="4065178" cy="80021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fr-BE" sz="2300" b="1" dirty="0" err="1" smtClean="0">
                <a:latin typeface="EC Square Sans Cond Pro" panose="020B0506040000020004" pitchFamily="34" charset="0"/>
              </a:rPr>
              <a:t>Totaalproductie</a:t>
            </a:r>
            <a:r>
              <a:rPr lang="fr-BE" sz="2300" b="1" dirty="0" smtClean="0">
                <a:latin typeface="EC Square Sans Cond Pro" panose="020B0506040000020004" pitchFamily="34" charset="0"/>
              </a:rPr>
              <a:t> </a:t>
            </a:r>
            <a:r>
              <a:rPr lang="fr-BE" sz="2300" b="1" dirty="0" smtClean="0">
                <a:latin typeface="EC Square Sans Cond Pro" panose="020B0506040000020004" pitchFamily="34" charset="0"/>
              </a:rPr>
              <a:t>2021 = 96 TWh</a:t>
            </a:r>
          </a:p>
          <a:p>
            <a:pPr algn="r"/>
            <a:r>
              <a:rPr lang="fr-BE" sz="2300" b="1" dirty="0" err="1" smtClean="0">
                <a:solidFill>
                  <a:srgbClr val="FF0000"/>
                </a:solidFill>
                <a:latin typeface="EC Square Sans Cond Pro" panose="020B0506040000020004" pitchFamily="34" charset="0"/>
              </a:rPr>
              <a:t>Consumptie</a:t>
            </a:r>
            <a:r>
              <a:rPr lang="fr-BE" sz="2300" b="1" dirty="0" smtClean="0">
                <a:solidFill>
                  <a:srgbClr val="FF0000"/>
                </a:solidFill>
                <a:latin typeface="EC Square Sans Cond Pro" panose="020B0506040000020004" pitchFamily="34" charset="0"/>
              </a:rPr>
              <a:t> </a:t>
            </a:r>
            <a:r>
              <a:rPr lang="fr-BE" sz="2300" b="1" dirty="0" smtClean="0">
                <a:solidFill>
                  <a:srgbClr val="FF0000"/>
                </a:solidFill>
                <a:latin typeface="EC Square Sans Cond Pro" panose="020B0506040000020004" pitchFamily="34" charset="0"/>
              </a:rPr>
              <a:t>2021 = 83 TWh</a:t>
            </a:r>
            <a:endParaRPr lang="en-GB" sz="2300" b="1" dirty="0">
              <a:solidFill>
                <a:srgbClr val="FF0000"/>
              </a:solidFill>
              <a:latin typeface="EC Square Sans Cond Pro" panose="020B05060400000200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9"/>
          <a:stretch/>
        </p:blipFill>
        <p:spPr>
          <a:xfrm>
            <a:off x="4376695" y="1085802"/>
            <a:ext cx="3312000" cy="476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6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962984" y="6036142"/>
            <a:ext cx="2051437" cy="585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9" name="Image 11">
            <a:extLst>
              <a:ext uri="{FF2B5EF4-FFF2-40B4-BE49-F238E27FC236}">
                <a16:creationId xmlns:a16="http://schemas.microsoft.com/office/drawing/2014/main" id="{D9AE555D-3190-8BB8-C7D4-B9E100915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4138" y="6047456"/>
            <a:ext cx="1104292" cy="6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362" y="6047456"/>
            <a:ext cx="872631" cy="603886"/>
          </a:xfrm>
          <a:prstGeom prst="rect">
            <a:avLst/>
          </a:prstGeom>
        </p:spPr>
      </p:pic>
      <p:sp>
        <p:nvSpPr>
          <p:cNvPr id="14" name="Title 4"/>
          <p:cNvSpPr>
            <a:spLocks noGrp="1"/>
          </p:cNvSpPr>
          <p:nvPr>
            <p:ph type="title" idx="4294967295"/>
          </p:nvPr>
        </p:nvSpPr>
        <p:spPr>
          <a:xfrm>
            <a:off x="578531" y="861499"/>
            <a:ext cx="3504067" cy="1593926"/>
          </a:xfrm>
        </p:spPr>
        <p:txBody>
          <a:bodyPr>
            <a:noAutofit/>
          </a:bodyPr>
          <a:lstStyle/>
          <a:p>
            <a:r>
              <a:rPr lang="nl-NL" sz="2400" b="1" dirty="0" smtClean="0">
                <a:latin typeface="EC Square Sans Cond Pro" panose="020B0506040000020004" pitchFamily="34" charset="0"/>
              </a:rPr>
              <a:t>"Fit </a:t>
            </a:r>
            <a:r>
              <a:rPr lang="nl-NL" sz="2400" b="1" dirty="0" err="1">
                <a:latin typeface="EC Square Sans Cond Pro" panose="020B0506040000020004" pitchFamily="34" charset="0"/>
              </a:rPr>
              <a:t>for</a:t>
            </a:r>
            <a:r>
              <a:rPr lang="nl-NL" sz="2400" b="1" dirty="0">
                <a:latin typeface="EC Square Sans Cond Pro" panose="020B0506040000020004" pitchFamily="34" charset="0"/>
              </a:rPr>
              <a:t> </a:t>
            </a:r>
            <a:r>
              <a:rPr lang="nl-NL" sz="2400" b="1" dirty="0" smtClean="0">
                <a:latin typeface="EC Square Sans Cond Pro" panose="020B0506040000020004" pitchFamily="34" charset="0"/>
              </a:rPr>
              <a:t>55“ doelstellingen: vermindering </a:t>
            </a:r>
            <a:r>
              <a:rPr lang="nl-NL" sz="2400" b="1" dirty="0">
                <a:latin typeface="EC Square Sans Cond Pro" panose="020B0506040000020004" pitchFamily="34" charset="0"/>
              </a:rPr>
              <a:t>van de uitstoot met 55% tegen 2030, vergeleken met 1990</a:t>
            </a:r>
            <a:r>
              <a:rPr lang="nl-NL" sz="2400" b="1" dirty="0" smtClean="0">
                <a:latin typeface="EC Square Sans Cond Pro" panose="020B0506040000020004" pitchFamily="34" charset="0"/>
              </a:rPr>
              <a:t>.</a:t>
            </a:r>
            <a:endParaRPr lang="nl-NL" sz="2400" b="1" dirty="0">
              <a:latin typeface="EC Square Sans Cond Pro" panose="020B0506040000020004" pitchFamily="34" charset="0"/>
            </a:endParaRPr>
          </a:p>
        </p:txBody>
      </p:sp>
      <p:sp>
        <p:nvSpPr>
          <p:cNvPr id="15" name="Text Placeholder 6"/>
          <p:cNvSpPr txBox="1">
            <a:spLocks/>
          </p:cNvSpPr>
          <p:nvPr/>
        </p:nvSpPr>
        <p:spPr>
          <a:xfrm>
            <a:off x="578531" y="2497266"/>
            <a:ext cx="3372983" cy="349703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400" dirty="0">
                <a:latin typeface="EC Square Sans Cond Pro" panose="020B0506040000020004" pitchFamily="34" charset="0"/>
              </a:rPr>
              <a:t>Voor elektriciteit ("Power" in de figuur hiernaast) is de daling sneller, ongeveer -60% in 2030 ten opzichte van 2020.</a:t>
            </a:r>
          </a:p>
          <a:p>
            <a:pPr marL="0" indent="0">
              <a:buNone/>
            </a:pPr>
            <a:r>
              <a:rPr lang="nl-NL" sz="2400" dirty="0">
                <a:latin typeface="EC Square Sans Cond Pro" panose="020B0506040000020004" pitchFamily="34" charset="0"/>
              </a:rPr>
              <a:t>In de EU bedroeg de gemiddelde CO2-intensiteit van elektriciteit ongeveer 270 gCO2/kWh in 2020, dus de doelstelling voor 2030 is ongeveer 110 gCO2/kWh.</a:t>
            </a:r>
          </a:p>
          <a:p>
            <a:pPr marL="0" indent="0">
              <a:buNone/>
            </a:pPr>
            <a:endParaRPr lang="nl-NL" sz="2400" dirty="0">
              <a:latin typeface="EC Square Sans Cond Pro" panose="020B0506040000020004" pitchFamily="34" charset="0"/>
            </a:endParaRPr>
          </a:p>
          <a:p>
            <a:pPr marL="0" indent="0">
              <a:buNone/>
            </a:pPr>
            <a:endParaRPr lang="nl-NL" sz="2400" dirty="0">
              <a:latin typeface="EC Square Sans Cond Pro" panose="020B0506040000020004" pitchFamily="34" charset="0"/>
            </a:endParaRPr>
          </a:p>
          <a:p>
            <a:endParaRPr lang="fr-FR" sz="2000" dirty="0" smtClean="0">
              <a:latin typeface="EC Square Sans Cond Pro" panose="020B0506040000020004" pitchFamily="34" charset="0"/>
            </a:endParaRPr>
          </a:p>
          <a:p>
            <a:endParaRPr lang="fr-FR" sz="2000" dirty="0" smtClean="0">
              <a:latin typeface="EC Square Sans Cond Pro" panose="020B0506040000020004" pitchFamily="34" charset="0"/>
            </a:endParaRPr>
          </a:p>
          <a:p>
            <a:endParaRPr lang="fr-FR" sz="2000" dirty="0" smtClean="0">
              <a:latin typeface="EC Square Sans Cond Pro" panose="020B0506040000020004" pitchFamily="34" charset="0"/>
            </a:endParaRPr>
          </a:p>
          <a:p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AA5713-AC1F-40B7-87FC-FA017B6B90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353"/>
          <a:stretch/>
        </p:blipFill>
        <p:spPr>
          <a:xfrm>
            <a:off x="3788827" y="903341"/>
            <a:ext cx="7984072" cy="509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/>
            </a:r>
            <a:br>
              <a:rPr lang="fr-BE" dirty="0"/>
            </a:br>
            <a:r>
              <a:rPr lang="fr-BE" b="1" dirty="0">
                <a:solidFill>
                  <a:schemeClr val="accent1"/>
                </a:solidFill>
                <a:latin typeface="EC Square Sans Cond Pro" panose="020B0506040000020004" pitchFamily="34" charset="0"/>
              </a:rPr>
              <a:t>LEGENDE</a:t>
            </a:r>
            <a:endParaRPr lang="en-GB" b="1" dirty="0">
              <a:solidFill>
                <a:schemeClr val="accent1"/>
              </a:solidFill>
              <a:latin typeface="EC Square Sans Cond Pro" panose="020B05060400000200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8121" y="1852350"/>
            <a:ext cx="7304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err="1">
                <a:latin typeface="EC Square Sans Cond Pro" panose="020B0506040000020004" pitchFamily="34" charset="0"/>
              </a:rPr>
              <a:t>Kernenergie</a:t>
            </a:r>
            <a:endParaRPr lang="en-GB" sz="2000" dirty="0">
              <a:latin typeface="EC Square Sans Cond Pro" panose="020B05060400000200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37073" y="1828638"/>
            <a:ext cx="648000" cy="46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355187" y="1803016"/>
            <a:ext cx="648000" cy="46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7430687" y="1784460"/>
            <a:ext cx="648000" cy="46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060713" y="1803016"/>
            <a:ext cx="1895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err="1">
                <a:latin typeface="EC Square Sans Cond Pro" panose="020B0506040000020004" pitchFamily="34" charset="0"/>
              </a:rPr>
              <a:t>Fossiele</a:t>
            </a:r>
            <a:r>
              <a:rPr lang="fr-BE" sz="2000" b="1" dirty="0">
                <a:latin typeface="EC Square Sans Cond Pro" panose="020B0506040000020004" pitchFamily="34" charset="0"/>
              </a:rPr>
              <a:t> </a:t>
            </a:r>
            <a:r>
              <a:rPr lang="fr-BE" sz="2000" b="1" dirty="0" err="1">
                <a:latin typeface="EC Square Sans Cond Pro" panose="020B0506040000020004" pitchFamily="34" charset="0"/>
              </a:rPr>
              <a:t>energie</a:t>
            </a:r>
            <a:endParaRPr lang="en-GB" sz="2000" dirty="0">
              <a:latin typeface="EC Square Sans Cond Pro" panose="020B05060400000200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25969" y="1803016"/>
            <a:ext cx="2946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>
                <a:latin typeface="EC Square Sans Cond Pro" panose="020B0506040000020004" pitchFamily="34" charset="0"/>
              </a:rPr>
              <a:t> </a:t>
            </a:r>
            <a:r>
              <a:rPr lang="fr-BE" sz="2000" b="1" dirty="0" err="1">
                <a:latin typeface="EC Square Sans Cond Pro" panose="020B0506040000020004" pitchFamily="34" charset="0"/>
              </a:rPr>
              <a:t>Hernieuwbare</a:t>
            </a:r>
            <a:r>
              <a:rPr lang="fr-BE" sz="2000" b="1" dirty="0">
                <a:latin typeface="EC Square Sans Cond Pro" panose="020B0506040000020004" pitchFamily="34" charset="0"/>
              </a:rPr>
              <a:t> </a:t>
            </a:r>
            <a:r>
              <a:rPr lang="fr-BE" sz="2000" b="1" dirty="0" err="1">
                <a:latin typeface="EC Square Sans Cond Pro" panose="020B0506040000020004" pitchFamily="34" charset="0"/>
              </a:rPr>
              <a:t>energie</a:t>
            </a:r>
            <a:endParaRPr lang="en-GB" sz="2000" dirty="0">
              <a:latin typeface="EC Square Sans Cond Pro" panose="020B05060400000200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2556" y="2858149"/>
            <a:ext cx="102963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BE" sz="2000" b="1" dirty="0" err="1">
                <a:latin typeface="EC Square Sans Cond Pro" panose="020B0506040000020004" pitchFamily="34" charset="0"/>
              </a:rPr>
              <a:t>Elektrische</a:t>
            </a:r>
            <a:r>
              <a:rPr lang="fr-BE" sz="2000" b="1" dirty="0">
                <a:latin typeface="EC Square Sans Cond Pro" panose="020B0506040000020004" pitchFamily="34" charset="0"/>
              </a:rPr>
              <a:t> </a:t>
            </a:r>
            <a:r>
              <a:rPr lang="fr-BE" sz="2000" b="1" dirty="0" err="1">
                <a:latin typeface="EC Square Sans Cond Pro" panose="020B0506040000020004" pitchFamily="34" charset="0"/>
              </a:rPr>
              <a:t>energie</a:t>
            </a:r>
            <a:r>
              <a:rPr lang="fr-BE" sz="2000" b="1" dirty="0">
                <a:latin typeface="EC Square Sans Cond Pro" panose="020B0506040000020004" pitchFamily="34" charset="0"/>
              </a:rPr>
              <a:t> </a:t>
            </a:r>
            <a:r>
              <a:rPr lang="fr-BE" sz="2000" dirty="0">
                <a:latin typeface="EC Square Sans Cond Pro" panose="020B0506040000020004" pitchFamily="34" charset="0"/>
              </a:rPr>
              <a:t>(TWh) : de </a:t>
            </a:r>
            <a:r>
              <a:rPr lang="fr-BE" sz="2000" dirty="0" err="1">
                <a:latin typeface="EC Square Sans Cond Pro" panose="020B0506040000020004" pitchFamily="34" charset="0"/>
              </a:rPr>
              <a:t>hoeveelheid</a:t>
            </a:r>
            <a:r>
              <a:rPr lang="fr-BE" sz="2000" dirty="0">
                <a:latin typeface="EC Square Sans Cond Pro" panose="020B0506040000020004" pitchFamily="34" charset="0"/>
              </a:rPr>
              <a:t> </a:t>
            </a:r>
            <a:r>
              <a:rPr lang="fr-BE" sz="2000" dirty="0" err="1">
                <a:latin typeface="EC Square Sans Cond Pro" panose="020B0506040000020004" pitchFamily="34" charset="0"/>
              </a:rPr>
              <a:t>energie</a:t>
            </a:r>
            <a:r>
              <a:rPr lang="fr-BE" sz="2000" dirty="0">
                <a:latin typeface="EC Square Sans Cond Pro" panose="020B0506040000020004" pitchFamily="34" charset="0"/>
              </a:rPr>
              <a:t> die </a:t>
            </a:r>
            <a:r>
              <a:rPr lang="fr-BE" sz="2000" dirty="0" err="1">
                <a:latin typeface="EC Square Sans Cond Pro" panose="020B0506040000020004" pitchFamily="34" charset="0"/>
              </a:rPr>
              <a:t>een</a:t>
            </a:r>
            <a:r>
              <a:rPr lang="fr-BE" sz="2000" dirty="0">
                <a:latin typeface="EC Square Sans Cond Pro" panose="020B0506040000020004" pitchFamily="34" charset="0"/>
              </a:rPr>
              <a:t> </a:t>
            </a:r>
            <a:r>
              <a:rPr lang="fr-BE" sz="2000" dirty="0" err="1">
                <a:latin typeface="EC Square Sans Cond Pro" panose="020B0506040000020004" pitchFamily="34" charset="0"/>
              </a:rPr>
              <a:t>installatie</a:t>
            </a:r>
            <a:r>
              <a:rPr lang="fr-BE" sz="2000" dirty="0">
                <a:latin typeface="EC Square Sans Cond Pro" panose="020B0506040000020004" pitchFamily="34" charset="0"/>
              </a:rPr>
              <a:t> </a:t>
            </a:r>
            <a:r>
              <a:rPr lang="fr-BE" sz="2000" dirty="0" err="1">
                <a:latin typeface="EC Square Sans Cond Pro" panose="020B0506040000020004" pitchFamily="34" charset="0"/>
              </a:rPr>
              <a:t>gedurende</a:t>
            </a:r>
            <a:r>
              <a:rPr lang="fr-BE" sz="2000" dirty="0">
                <a:latin typeface="EC Square Sans Cond Pro" panose="020B0506040000020004" pitchFamily="34" charset="0"/>
              </a:rPr>
              <a:t> </a:t>
            </a:r>
            <a:r>
              <a:rPr lang="fr-BE" sz="2000" dirty="0" err="1">
                <a:latin typeface="EC Square Sans Cond Pro" panose="020B0506040000020004" pitchFamily="34" charset="0"/>
              </a:rPr>
              <a:t>een</a:t>
            </a:r>
            <a:r>
              <a:rPr lang="fr-BE" sz="2000" dirty="0">
                <a:latin typeface="EC Square Sans Cond Pro" panose="020B0506040000020004" pitchFamily="34" charset="0"/>
              </a:rPr>
              <a:t> </a:t>
            </a:r>
            <a:r>
              <a:rPr lang="fr-BE" sz="2000" dirty="0" err="1">
                <a:latin typeface="EC Square Sans Cond Pro" panose="020B0506040000020004" pitchFamily="34" charset="0"/>
              </a:rPr>
              <a:t>jaar</a:t>
            </a:r>
            <a:r>
              <a:rPr lang="fr-BE" sz="2000" dirty="0">
                <a:latin typeface="EC Square Sans Cond Pro" panose="020B0506040000020004" pitchFamily="34" charset="0"/>
              </a:rPr>
              <a:t> </a:t>
            </a:r>
            <a:r>
              <a:rPr lang="fr-BE" sz="2000" dirty="0" err="1">
                <a:latin typeface="EC Square Sans Cond Pro" panose="020B0506040000020004" pitchFamily="34" charset="0"/>
              </a:rPr>
              <a:t>produceert</a:t>
            </a:r>
            <a:r>
              <a:rPr lang="fr-BE" sz="2000" dirty="0">
                <a:latin typeface="EC Square Sans Cond Pro" panose="020B0506040000020004" pitchFamily="34" charset="0"/>
              </a:rPr>
              <a:t> 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BE" sz="2000" dirty="0">
              <a:latin typeface="EC Square Sans Cond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b="1" dirty="0" err="1">
                <a:latin typeface="EC Square Sans Cond Pro" panose="020B0506040000020004" pitchFamily="34" charset="0"/>
              </a:rPr>
              <a:t>Belastingsfactor</a:t>
            </a:r>
            <a:r>
              <a:rPr lang="fr-BE" sz="2000" dirty="0">
                <a:latin typeface="EC Square Sans Cond Pro" panose="020B0506040000020004" pitchFamily="34" charset="0"/>
              </a:rPr>
              <a:t>:</a:t>
            </a:r>
            <a:r>
              <a:rPr lang="fr-BE" sz="2000" b="1" dirty="0">
                <a:latin typeface="EC Square Sans Cond Pro" panose="020B0506040000020004" pitchFamily="34" charset="0"/>
              </a:rPr>
              <a:t> </a:t>
            </a:r>
            <a:r>
              <a:rPr lang="fr-FR" sz="2000" dirty="0">
                <a:latin typeface="EC Square Sans Cond Pro" panose="020B0506040000020004" pitchFamily="34" charset="0"/>
              </a:rPr>
              <a:t>de </a:t>
            </a:r>
            <a:r>
              <a:rPr lang="fr-FR" sz="2000" dirty="0" err="1">
                <a:latin typeface="EC Square Sans Cond Pro" panose="020B0506040000020004" pitchFamily="34" charset="0"/>
              </a:rPr>
              <a:t>verhouding</a:t>
            </a:r>
            <a:r>
              <a:rPr lang="fr-FR" sz="2000" dirty="0">
                <a:latin typeface="EC Square Sans Cond Pro" panose="020B0506040000020004" pitchFamily="34" charset="0"/>
              </a:rPr>
              <a:t> </a:t>
            </a:r>
            <a:r>
              <a:rPr lang="fr-FR" sz="2000" dirty="0" err="1">
                <a:latin typeface="EC Square Sans Cond Pro" panose="020B0506040000020004" pitchFamily="34" charset="0"/>
              </a:rPr>
              <a:t>tussen</a:t>
            </a:r>
            <a:r>
              <a:rPr lang="fr-FR" sz="2000" dirty="0">
                <a:latin typeface="EC Square Sans Cond Pro" panose="020B0506040000020004" pitchFamily="34" charset="0"/>
              </a:rPr>
              <a:t> de </a:t>
            </a:r>
            <a:r>
              <a:rPr lang="fr-FR" sz="2000" dirty="0" err="1">
                <a:latin typeface="EC Square Sans Cond Pro" panose="020B0506040000020004" pitchFamily="34" charset="0"/>
              </a:rPr>
              <a:t>energie</a:t>
            </a:r>
            <a:r>
              <a:rPr lang="fr-FR" sz="2000" dirty="0">
                <a:latin typeface="EC Square Sans Cond Pro" panose="020B0506040000020004" pitchFamily="34" charset="0"/>
              </a:rPr>
              <a:t> die </a:t>
            </a:r>
            <a:r>
              <a:rPr lang="fr-FR" sz="2000" dirty="0" err="1">
                <a:latin typeface="EC Square Sans Cond Pro" panose="020B0506040000020004" pitchFamily="34" charset="0"/>
              </a:rPr>
              <a:t>een</a:t>
            </a:r>
            <a:r>
              <a:rPr lang="fr-FR" sz="2000" dirty="0">
                <a:latin typeface="EC Square Sans Cond Pro" panose="020B0506040000020004" pitchFamily="34" charset="0"/>
              </a:rPr>
              <a:t> </a:t>
            </a:r>
            <a:r>
              <a:rPr lang="fr-FR" sz="2000" dirty="0" err="1">
                <a:latin typeface="EC Square Sans Cond Pro" panose="020B0506040000020004" pitchFamily="34" charset="0"/>
              </a:rPr>
              <a:t>productie-eenheid</a:t>
            </a:r>
            <a:r>
              <a:rPr lang="fr-FR" sz="2000" dirty="0">
                <a:latin typeface="EC Square Sans Cond Pro" panose="020B0506040000020004" pitchFamily="34" charset="0"/>
              </a:rPr>
              <a:t> in </a:t>
            </a:r>
            <a:r>
              <a:rPr lang="fr-FR" sz="2000" dirty="0" err="1">
                <a:latin typeface="EC Square Sans Cond Pro" panose="020B0506040000020004" pitchFamily="34" charset="0"/>
              </a:rPr>
              <a:t>een</a:t>
            </a:r>
            <a:r>
              <a:rPr lang="fr-FR" sz="2000" dirty="0">
                <a:latin typeface="EC Square Sans Cond Pro" panose="020B0506040000020004" pitchFamily="34" charset="0"/>
              </a:rPr>
              <a:t> </a:t>
            </a:r>
            <a:r>
              <a:rPr lang="fr-FR" sz="2000" dirty="0" err="1">
                <a:latin typeface="EC Square Sans Cond Pro" panose="020B0506040000020004" pitchFamily="34" charset="0"/>
              </a:rPr>
              <a:t>bepaalde</a:t>
            </a:r>
            <a:r>
              <a:rPr lang="fr-FR" sz="2000" dirty="0">
                <a:latin typeface="EC Square Sans Cond Pro" panose="020B0506040000020004" pitchFamily="34" charset="0"/>
              </a:rPr>
              <a:t> </a:t>
            </a:r>
            <a:r>
              <a:rPr lang="fr-FR" sz="2000" dirty="0" err="1">
                <a:latin typeface="EC Square Sans Cond Pro" panose="020B0506040000020004" pitchFamily="34" charset="0"/>
              </a:rPr>
              <a:t>periode</a:t>
            </a:r>
            <a:r>
              <a:rPr lang="fr-FR" sz="2000" dirty="0">
                <a:latin typeface="EC Square Sans Cond Pro" panose="020B0506040000020004" pitchFamily="34" charset="0"/>
              </a:rPr>
              <a:t> </a:t>
            </a:r>
            <a:r>
              <a:rPr lang="fr-FR" sz="2000" dirty="0" err="1">
                <a:latin typeface="EC Square Sans Cond Pro" panose="020B0506040000020004" pitchFamily="34" charset="0"/>
              </a:rPr>
              <a:t>produceert</a:t>
            </a:r>
            <a:r>
              <a:rPr lang="fr-FR" sz="2000" dirty="0">
                <a:latin typeface="EC Square Sans Cond Pro" panose="020B0506040000020004" pitchFamily="34" charset="0"/>
              </a:rPr>
              <a:t> en de </a:t>
            </a:r>
            <a:r>
              <a:rPr lang="fr-FR" sz="2000" dirty="0" err="1">
                <a:latin typeface="EC Square Sans Cond Pro" panose="020B0506040000020004" pitchFamily="34" charset="0"/>
              </a:rPr>
              <a:t>energie</a:t>
            </a:r>
            <a:r>
              <a:rPr lang="fr-FR" sz="2000" dirty="0">
                <a:latin typeface="EC Square Sans Cond Pro" panose="020B0506040000020004" pitchFamily="34" charset="0"/>
              </a:rPr>
              <a:t> die het in die </a:t>
            </a:r>
            <a:r>
              <a:rPr lang="fr-FR" sz="2000" dirty="0" err="1">
                <a:latin typeface="EC Square Sans Cond Pro" panose="020B0506040000020004" pitchFamily="34" charset="0"/>
              </a:rPr>
              <a:t>periode</a:t>
            </a:r>
            <a:r>
              <a:rPr lang="fr-FR" sz="2000" dirty="0">
                <a:latin typeface="EC Square Sans Cond Pro" panose="020B0506040000020004" pitchFamily="34" charset="0"/>
              </a:rPr>
              <a:t> zou </a:t>
            </a:r>
            <a:r>
              <a:rPr lang="fr-FR" sz="2000" dirty="0" err="1">
                <a:latin typeface="EC Square Sans Cond Pro" panose="020B0506040000020004" pitchFamily="34" charset="0"/>
              </a:rPr>
              <a:t>hebben</a:t>
            </a:r>
            <a:r>
              <a:rPr lang="fr-FR" sz="2000" dirty="0">
                <a:latin typeface="EC Square Sans Cond Pro" panose="020B0506040000020004" pitchFamily="34" charset="0"/>
              </a:rPr>
              <a:t> </a:t>
            </a:r>
            <a:r>
              <a:rPr lang="fr-FR" sz="2000" dirty="0" err="1">
                <a:latin typeface="EC Square Sans Cond Pro" panose="020B0506040000020004" pitchFamily="34" charset="0"/>
              </a:rPr>
              <a:t>geproduceerd</a:t>
            </a:r>
            <a:r>
              <a:rPr lang="fr-FR" sz="2000" dirty="0">
                <a:latin typeface="EC Square Sans Cond Pro" panose="020B0506040000020004" pitchFamily="34" charset="0"/>
              </a:rPr>
              <a:t> </a:t>
            </a:r>
            <a:r>
              <a:rPr lang="fr-FR" sz="2000" dirty="0" err="1">
                <a:latin typeface="EC Square Sans Cond Pro" panose="020B0506040000020004" pitchFamily="34" charset="0"/>
              </a:rPr>
              <a:t>als</a:t>
            </a:r>
            <a:r>
              <a:rPr lang="fr-FR" sz="2000" dirty="0">
                <a:latin typeface="EC Square Sans Cond Pro" panose="020B0506040000020004" pitchFamily="34" charset="0"/>
              </a:rPr>
              <a:t> </a:t>
            </a:r>
            <a:r>
              <a:rPr lang="fr-FR" sz="2000" dirty="0" err="1">
                <a:latin typeface="EC Square Sans Cond Pro" panose="020B0506040000020004" pitchFamily="34" charset="0"/>
              </a:rPr>
              <a:t>hij</a:t>
            </a:r>
            <a:r>
              <a:rPr lang="fr-FR" sz="2000" dirty="0">
                <a:latin typeface="EC Square Sans Cond Pro" panose="020B0506040000020004" pitchFamily="34" charset="0"/>
              </a:rPr>
              <a:t> constant op </a:t>
            </a:r>
            <a:r>
              <a:rPr lang="fr-FR" sz="2000" dirty="0" err="1">
                <a:latin typeface="EC Square Sans Cond Pro" panose="020B0506040000020004" pitchFamily="34" charset="0"/>
              </a:rPr>
              <a:t>zijn</a:t>
            </a:r>
            <a:r>
              <a:rPr lang="fr-FR" sz="2000" dirty="0">
                <a:latin typeface="EC Square Sans Cond Pro" panose="020B0506040000020004" pitchFamily="34" charset="0"/>
              </a:rPr>
              <a:t> maximale </a:t>
            </a:r>
            <a:r>
              <a:rPr lang="fr-FR" sz="2000" dirty="0" err="1">
                <a:latin typeface="EC Square Sans Cond Pro" panose="020B0506040000020004" pitchFamily="34" charset="0"/>
              </a:rPr>
              <a:t>capaciteit</a:t>
            </a:r>
            <a:r>
              <a:rPr lang="fr-FR" sz="2000" dirty="0">
                <a:latin typeface="EC Square Sans Cond Pro" panose="020B0506040000020004" pitchFamily="34" charset="0"/>
              </a:rPr>
              <a:t> zou </a:t>
            </a:r>
            <a:r>
              <a:rPr lang="fr-FR" sz="2000" dirty="0" err="1">
                <a:latin typeface="EC Square Sans Cond Pro" panose="020B0506040000020004" pitchFamily="34" charset="0"/>
              </a:rPr>
              <a:t>hebben</a:t>
            </a:r>
            <a:r>
              <a:rPr lang="fr-FR" sz="2000" dirty="0">
                <a:latin typeface="EC Square Sans Cond Pro" panose="020B0506040000020004" pitchFamily="34" charset="0"/>
              </a:rPr>
              <a:t> </a:t>
            </a:r>
            <a:r>
              <a:rPr lang="fr-FR" sz="2000" dirty="0" err="1">
                <a:latin typeface="EC Square Sans Cond Pro" panose="020B0506040000020004" pitchFamily="34" charset="0"/>
              </a:rPr>
              <a:t>gewerkt</a:t>
            </a:r>
            <a:endParaRPr lang="fr-FR" sz="2000" dirty="0">
              <a:latin typeface="EC Square Sans Cond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latin typeface="EC Square Sans Cond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b="1" dirty="0" err="1">
                <a:latin typeface="EC Square Sans Cond Pro" panose="020B0506040000020004" pitchFamily="34" charset="0"/>
              </a:rPr>
              <a:t>Kostprijs</a:t>
            </a:r>
            <a:r>
              <a:rPr lang="fr-BE" sz="2000" dirty="0">
                <a:latin typeface="EC Square Sans Cond Pro" panose="020B0506040000020004" pitchFamily="34" charset="0"/>
              </a:rPr>
              <a:t>:</a:t>
            </a:r>
            <a:r>
              <a:rPr lang="fr-BE" sz="2000" b="1" dirty="0">
                <a:latin typeface="EC Square Sans Cond Pro" panose="020B0506040000020004" pitchFamily="34" charset="0"/>
              </a:rPr>
              <a:t> </a:t>
            </a:r>
            <a:r>
              <a:rPr lang="fr-BE" sz="2000" dirty="0">
                <a:latin typeface="EC Square Sans Cond Pro" panose="020B0506040000020004" pitchFamily="34" charset="0"/>
              </a:rPr>
              <a:t>de </a:t>
            </a:r>
            <a:r>
              <a:rPr lang="fr-FR" sz="2000" dirty="0" err="1">
                <a:latin typeface="EC Square Sans Cond Pro" panose="020B0506040000020004" pitchFamily="34" charset="0"/>
              </a:rPr>
              <a:t>volledige</a:t>
            </a:r>
            <a:r>
              <a:rPr lang="fr-FR" sz="2000" dirty="0">
                <a:latin typeface="EC Square Sans Cond Pro" panose="020B0506040000020004" pitchFamily="34" charset="0"/>
              </a:rPr>
              <a:t> </a:t>
            </a:r>
            <a:r>
              <a:rPr lang="fr-FR" sz="2000" dirty="0" err="1">
                <a:latin typeface="EC Square Sans Cond Pro" panose="020B0506040000020004" pitchFamily="34" charset="0"/>
              </a:rPr>
              <a:t>prijs</a:t>
            </a:r>
            <a:r>
              <a:rPr lang="fr-FR" sz="2000" dirty="0">
                <a:latin typeface="EC Square Sans Cond Pro" panose="020B0506040000020004" pitchFamily="34" charset="0"/>
              </a:rPr>
              <a:t> van </a:t>
            </a:r>
            <a:r>
              <a:rPr lang="fr-FR" sz="2000" dirty="0" err="1">
                <a:latin typeface="EC Square Sans Cond Pro" panose="020B0506040000020004" pitchFamily="34" charset="0"/>
              </a:rPr>
              <a:t>energie</a:t>
            </a:r>
            <a:r>
              <a:rPr lang="fr-FR" sz="2000" dirty="0">
                <a:latin typeface="EC Square Sans Cond Pro" panose="020B0506040000020004" pitchFamily="34" charset="0"/>
              </a:rPr>
              <a:t> </a:t>
            </a:r>
            <a:r>
              <a:rPr lang="fr-FR" sz="2000" dirty="0" err="1">
                <a:latin typeface="EC Square Sans Cond Pro" panose="020B0506040000020004" pitchFamily="34" charset="0"/>
              </a:rPr>
              <a:t>gedurende</a:t>
            </a:r>
            <a:r>
              <a:rPr lang="fr-FR" sz="2000" dirty="0">
                <a:latin typeface="EC Square Sans Cond Pro" panose="020B0506040000020004" pitchFamily="34" charset="0"/>
              </a:rPr>
              <a:t> de </a:t>
            </a:r>
            <a:r>
              <a:rPr lang="fr-FR" sz="2000" dirty="0" err="1">
                <a:latin typeface="EC Square Sans Cond Pro" panose="020B0506040000020004" pitchFamily="34" charset="0"/>
              </a:rPr>
              <a:t>levensduur</a:t>
            </a:r>
            <a:r>
              <a:rPr lang="fr-FR" sz="2000" dirty="0">
                <a:latin typeface="EC Square Sans Cond Pro" panose="020B0506040000020004" pitchFamily="34" charset="0"/>
              </a:rPr>
              <a:t> van de </a:t>
            </a:r>
            <a:r>
              <a:rPr lang="fr-FR" sz="2000" dirty="0" err="1">
                <a:latin typeface="EC Square Sans Cond Pro" panose="020B0506040000020004" pitchFamily="34" charset="0"/>
              </a:rPr>
              <a:t>installatie</a:t>
            </a:r>
            <a:endParaRPr lang="fr-FR" sz="2000" dirty="0">
              <a:latin typeface="EC Square Sans Cond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latin typeface="EC Square Sans Cond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latin typeface="EC Square Sans Cond Pro" panose="020B0506040000020004" pitchFamily="34" charset="0"/>
              </a:rPr>
              <a:t>CO</a:t>
            </a:r>
            <a:r>
              <a:rPr lang="en-GB" sz="2000" b="1" baseline="-25000" dirty="0">
                <a:latin typeface="EC Square Sans Cond Pro" panose="020B0506040000020004" pitchFamily="34" charset="0"/>
              </a:rPr>
              <a:t>2 </a:t>
            </a:r>
            <a:r>
              <a:rPr lang="fr-FR" sz="2000" b="1" dirty="0">
                <a:latin typeface="EC Square Sans Cond Pro" panose="020B0506040000020004" pitchFamily="34" charset="0"/>
              </a:rPr>
              <a:t>-</a:t>
            </a:r>
            <a:r>
              <a:rPr lang="fr-FR" sz="2000" b="1" dirty="0" err="1">
                <a:latin typeface="EC Square Sans Cond Pro" panose="020B0506040000020004" pitchFamily="34" charset="0"/>
              </a:rPr>
              <a:t>voetafdruk</a:t>
            </a:r>
            <a:r>
              <a:rPr lang="fr-FR" sz="2000" dirty="0">
                <a:latin typeface="EC Square Sans Cond Pro" panose="020B0506040000020004" pitchFamily="34" charset="0"/>
              </a:rPr>
              <a:t>: de </a:t>
            </a:r>
            <a:r>
              <a:rPr lang="fr-FR" sz="2000" dirty="0" err="1">
                <a:latin typeface="EC Square Sans Cond Pro" panose="020B0506040000020004" pitchFamily="34" charset="0"/>
              </a:rPr>
              <a:t>verhouding</a:t>
            </a:r>
            <a:r>
              <a:rPr lang="fr-FR" sz="2000" dirty="0">
                <a:latin typeface="EC Square Sans Cond Pro" panose="020B0506040000020004" pitchFamily="34" charset="0"/>
              </a:rPr>
              <a:t> </a:t>
            </a:r>
            <a:r>
              <a:rPr lang="fr-FR" sz="2000" dirty="0" err="1">
                <a:latin typeface="EC Square Sans Cond Pro" panose="020B0506040000020004" pitchFamily="34" charset="0"/>
              </a:rPr>
              <a:t>tussen</a:t>
            </a:r>
            <a:r>
              <a:rPr lang="fr-FR" sz="2000" dirty="0">
                <a:latin typeface="EC Square Sans Cond Pro" panose="020B0506040000020004" pitchFamily="34" charset="0"/>
              </a:rPr>
              <a:t> de CO2-uitstoot en de </a:t>
            </a:r>
            <a:r>
              <a:rPr lang="fr-FR" sz="2000" dirty="0" err="1">
                <a:latin typeface="EC Square Sans Cond Pro" panose="020B0506040000020004" pitchFamily="34" charset="0"/>
              </a:rPr>
              <a:t>productie</a:t>
            </a:r>
            <a:endParaRPr lang="fr-BE" sz="2000" dirty="0">
              <a:latin typeface="EC Square Sans Cond Pro" panose="020B05060400000200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62984" y="6036142"/>
            <a:ext cx="2051437" cy="585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6" name="Image 11">
            <a:extLst>
              <a:ext uri="{FF2B5EF4-FFF2-40B4-BE49-F238E27FC236}">
                <a16:creationId xmlns:a16="http://schemas.microsoft.com/office/drawing/2014/main" id="{D9AE555D-3190-8BB8-C7D4-B9E100915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4138" y="6047456"/>
            <a:ext cx="1104292" cy="616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362" y="6047456"/>
            <a:ext cx="872631" cy="60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39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L Energy Mix Belgium Pie Chart.mp4" descr="NL Energy Mix Belgium Pie Chart.mp4">
            <a:hlinkClick r:id="" action="ppaction://media"/>
            <a:extLst>
              <a:ext uri="{FF2B5EF4-FFF2-40B4-BE49-F238E27FC236}">
                <a16:creationId xmlns:a16="http://schemas.microsoft.com/office/drawing/2014/main" id="{53F4885A-081C-DA4D-BADE-DF9F28CD93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2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latin typeface="EC Square Sans Pro" panose="020B05060400000200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809" y="269465"/>
            <a:ext cx="1659793" cy="11524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51088" y="262087"/>
            <a:ext cx="3680929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3000" b="1" dirty="0">
                <a:latin typeface="EC Square Sans Cond Pro" panose="020B0506040000020004" pitchFamily="34" charset="0"/>
              </a:rPr>
              <a:t>DEEL</a:t>
            </a:r>
            <a:r>
              <a:rPr lang="fr-BE" sz="2500" b="1" dirty="0"/>
              <a:t> </a:t>
            </a:r>
            <a:r>
              <a:rPr lang="fr-BE" sz="3000" b="1" dirty="0">
                <a:latin typeface="EC Square Sans Cond Pro" panose="020B0506040000020004" pitchFamily="34" charset="0"/>
              </a:rPr>
              <a:t>2</a:t>
            </a:r>
            <a:endParaRPr lang="en-GB" sz="3000" b="1" dirty="0">
              <a:latin typeface="EC Square Sans Cond Pro" panose="020B05060400000200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088" y="1691390"/>
            <a:ext cx="7007933" cy="54152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735" y="1125719"/>
            <a:ext cx="5711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7200" b="1" dirty="0" err="1">
                <a:solidFill>
                  <a:srgbClr val="004494"/>
                </a:solidFill>
                <a:latin typeface="EC Square Sans Pro" panose="020B0506040000020004" pitchFamily="34" charset="0"/>
                <a:cs typeface="Arial" panose="020B0604020202020204" pitchFamily="34" charset="0"/>
              </a:rPr>
              <a:t>REPowerEU</a:t>
            </a:r>
            <a:endParaRPr lang="en-GB" sz="4500" b="1" dirty="0">
              <a:solidFill>
                <a:srgbClr val="004494"/>
              </a:solidFill>
              <a:latin typeface="EC Square Sans Pro" panose="020B050604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41" y="3201353"/>
            <a:ext cx="5114378" cy="287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80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56411" y="1624059"/>
            <a:ext cx="5653940" cy="4934998"/>
          </a:xfrm>
          <a:prstGeom prst="ellipse">
            <a:avLst/>
          </a:prstGeom>
          <a:gradFill flip="none" rotWithShape="1">
            <a:gsLst>
              <a:gs pos="0">
                <a:srgbClr val="00C3A3">
                  <a:tint val="66000"/>
                  <a:satMod val="160000"/>
                </a:srgbClr>
              </a:gs>
              <a:gs pos="50000">
                <a:srgbClr val="00C3A3">
                  <a:tint val="44500"/>
                  <a:satMod val="160000"/>
                </a:srgbClr>
              </a:gs>
              <a:gs pos="100000">
                <a:srgbClr val="00C3A3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/>
          <p:cNvSpPr/>
          <p:nvPr/>
        </p:nvSpPr>
        <p:spPr>
          <a:xfrm>
            <a:off x="6201110" y="1383031"/>
            <a:ext cx="5325143" cy="4611270"/>
          </a:xfrm>
          <a:prstGeom prst="rect">
            <a:avLst/>
          </a:prstGeom>
          <a:solidFill>
            <a:srgbClr val="5DC0A3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fr-BE" sz="2700" b="1" i="1" dirty="0" err="1">
                <a:latin typeface="EC Square Sans Cond Pro" panose="020B0506040000020004" pitchFamily="34" charset="0"/>
              </a:rPr>
              <a:t>Doelstelling</a:t>
            </a:r>
            <a:endParaRPr lang="fr-BE" sz="2700" b="1" i="1" dirty="0">
              <a:latin typeface="EC Square Sans Cond Pro" panose="020B0506040000020004" pitchFamily="34" charset="0"/>
            </a:endParaRPr>
          </a:p>
          <a:p>
            <a:pPr lvl="0"/>
            <a:r>
              <a:rPr lang="fr-BE" sz="2700" i="1" dirty="0" err="1">
                <a:latin typeface="EC Square Sans Cond Pro" panose="020B0506040000020004" pitchFamily="34" charset="0"/>
              </a:rPr>
              <a:t>Kies</a:t>
            </a:r>
            <a:r>
              <a:rPr lang="fr-BE" sz="2700" i="1" dirty="0">
                <a:latin typeface="EC Square Sans Cond Pro" panose="020B0506040000020004" pitchFamily="34" charset="0"/>
              </a:rPr>
              <a:t> </a:t>
            </a:r>
            <a:r>
              <a:rPr lang="fr-BE" sz="2700" i="1" dirty="0" err="1">
                <a:latin typeface="EC Square Sans Cond Pro" panose="020B0506040000020004" pitchFamily="34" charset="0"/>
              </a:rPr>
              <a:t>uit</a:t>
            </a:r>
            <a:r>
              <a:rPr lang="fr-BE" sz="2700" i="1" dirty="0">
                <a:latin typeface="EC Square Sans Cond Pro" panose="020B0506040000020004" pitchFamily="34" charset="0"/>
              </a:rPr>
              <a:t> de </a:t>
            </a:r>
            <a:r>
              <a:rPr lang="fr-BE" sz="2700" i="1" dirty="0" err="1">
                <a:latin typeface="EC Square Sans Cond Pro" panose="020B0506040000020004" pitchFamily="34" charset="0"/>
              </a:rPr>
              <a:t>kaarten</a:t>
            </a:r>
            <a:r>
              <a:rPr lang="fr-BE" sz="2700" i="1" dirty="0">
                <a:latin typeface="EC Square Sans Cond Pro" panose="020B0506040000020004" pitchFamily="34" charset="0"/>
              </a:rPr>
              <a:t> 5 </a:t>
            </a:r>
            <a:r>
              <a:rPr lang="fr-BE" sz="2700" i="1" dirty="0" err="1">
                <a:latin typeface="EC Square Sans Cond Pro" panose="020B0506040000020004" pitchFamily="34" charset="0"/>
              </a:rPr>
              <a:t>acties</a:t>
            </a:r>
            <a:r>
              <a:rPr lang="fr-BE" sz="2700" i="1" dirty="0">
                <a:latin typeface="EC Square Sans Cond Pro" panose="020B0506040000020004" pitchFamily="34" charset="0"/>
              </a:rPr>
              <a:t> die </a:t>
            </a:r>
            <a:r>
              <a:rPr lang="fr-BE" sz="2700" i="1" dirty="0" err="1">
                <a:latin typeface="EC Square Sans Cond Pro" panose="020B0506040000020004" pitchFamily="34" charset="0"/>
              </a:rPr>
              <a:t>volgens</a:t>
            </a:r>
            <a:r>
              <a:rPr lang="fr-BE" sz="2700" i="1" dirty="0">
                <a:latin typeface="EC Square Sans Cond Pro" panose="020B0506040000020004" pitchFamily="34" charset="0"/>
              </a:rPr>
              <a:t> </a:t>
            </a:r>
            <a:r>
              <a:rPr lang="fr-BE" sz="2700" i="1" dirty="0" err="1">
                <a:latin typeface="EC Square Sans Cond Pro" panose="020B0506040000020004" pitchFamily="34" charset="0"/>
              </a:rPr>
              <a:t>jou</a:t>
            </a:r>
            <a:r>
              <a:rPr lang="fr-BE" sz="2700" i="1" dirty="0">
                <a:latin typeface="EC Square Sans Cond Pro" panose="020B0506040000020004" pitchFamily="34" charset="0"/>
              </a:rPr>
              <a:t> </a:t>
            </a:r>
            <a:r>
              <a:rPr lang="fr-BE" sz="2700" i="1" dirty="0" err="1">
                <a:latin typeface="EC Square Sans Cond Pro" panose="020B0506040000020004" pitchFamily="34" charset="0"/>
              </a:rPr>
              <a:t>essentieel</a:t>
            </a:r>
            <a:r>
              <a:rPr lang="fr-BE" sz="2700" i="1" dirty="0">
                <a:latin typeface="EC Square Sans Cond Pro" panose="020B0506040000020004" pitchFamily="34" charset="0"/>
              </a:rPr>
              <a:t> </a:t>
            </a:r>
            <a:r>
              <a:rPr lang="fr-BE" sz="2700" i="1" dirty="0" err="1">
                <a:latin typeface="EC Square Sans Cond Pro" panose="020B0506040000020004" pitchFamily="34" charset="0"/>
              </a:rPr>
              <a:t>zijn</a:t>
            </a:r>
            <a:r>
              <a:rPr lang="fr-BE" sz="2700" i="1" dirty="0">
                <a:latin typeface="EC Square Sans Cond Pro" panose="020B0506040000020004" pitchFamily="34" charset="0"/>
              </a:rPr>
              <a:t> om </a:t>
            </a:r>
            <a:r>
              <a:rPr lang="fr-BE" sz="2700" i="1" dirty="0" err="1">
                <a:latin typeface="EC Square Sans Cond Pro" panose="020B0506040000020004" pitchFamily="34" charset="0"/>
              </a:rPr>
              <a:t>veilige</a:t>
            </a:r>
            <a:r>
              <a:rPr lang="fr-BE" sz="2700" i="1" dirty="0">
                <a:latin typeface="EC Square Sans Cond Pro" panose="020B0506040000020004" pitchFamily="34" charset="0"/>
              </a:rPr>
              <a:t>, </a:t>
            </a:r>
            <a:r>
              <a:rPr lang="fr-BE" sz="2700" i="1" dirty="0" err="1">
                <a:latin typeface="EC Square Sans Cond Pro" panose="020B0506040000020004" pitchFamily="34" charset="0"/>
              </a:rPr>
              <a:t>betaalbare</a:t>
            </a:r>
            <a:r>
              <a:rPr lang="fr-BE" sz="2700" i="1" dirty="0">
                <a:latin typeface="EC Square Sans Cond Pro" panose="020B0506040000020004" pitchFamily="34" charset="0"/>
              </a:rPr>
              <a:t> en </a:t>
            </a:r>
            <a:r>
              <a:rPr lang="fr-BE" sz="2700" i="1" dirty="0" err="1">
                <a:latin typeface="EC Square Sans Cond Pro" panose="020B0506040000020004" pitchFamily="34" charset="0"/>
              </a:rPr>
              <a:t>duurzame</a:t>
            </a:r>
            <a:r>
              <a:rPr lang="fr-BE" sz="2700" i="1" dirty="0">
                <a:latin typeface="EC Square Sans Cond Pro" panose="020B0506040000020004" pitchFamily="34" charset="0"/>
              </a:rPr>
              <a:t> </a:t>
            </a:r>
            <a:r>
              <a:rPr lang="fr-BE" sz="2700" i="1" dirty="0" err="1">
                <a:latin typeface="EC Square Sans Cond Pro" panose="020B0506040000020004" pitchFamily="34" charset="0"/>
              </a:rPr>
              <a:t>energie</a:t>
            </a:r>
            <a:r>
              <a:rPr lang="fr-BE" sz="2700" i="1" dirty="0">
                <a:latin typeface="EC Square Sans Cond Pro" panose="020B0506040000020004" pitchFamily="34" charset="0"/>
              </a:rPr>
              <a:t> te </a:t>
            </a:r>
            <a:r>
              <a:rPr lang="fr-BE" sz="2700" i="1" dirty="0" err="1">
                <a:latin typeface="EC Square Sans Cond Pro" panose="020B0506040000020004" pitchFamily="34" charset="0"/>
              </a:rPr>
              <a:t>garanderen</a:t>
            </a:r>
            <a:r>
              <a:rPr lang="fr-BE" sz="2700" i="1" dirty="0">
                <a:latin typeface="EC Square Sans Cond Pro" panose="020B0506040000020004" pitchFamily="34" charset="0"/>
              </a:rPr>
              <a:t> + </a:t>
            </a:r>
            <a:r>
              <a:rPr lang="fr-BE" sz="2700" i="1" dirty="0" err="1">
                <a:latin typeface="EC Square Sans Cond Pro" panose="020B0506040000020004" pitchFamily="34" charset="0"/>
              </a:rPr>
              <a:t>stel</a:t>
            </a:r>
            <a:r>
              <a:rPr lang="fr-BE" sz="2700" i="1" dirty="0">
                <a:latin typeface="EC Square Sans Cond Pro" panose="020B0506040000020004" pitchFamily="34" charset="0"/>
              </a:rPr>
              <a:t> </a:t>
            </a:r>
            <a:r>
              <a:rPr lang="fr-BE" sz="2700" i="1" dirty="0" err="1">
                <a:latin typeface="EC Square Sans Cond Pro" panose="020B0506040000020004" pitchFamily="34" charset="0"/>
              </a:rPr>
              <a:t>een</a:t>
            </a:r>
            <a:r>
              <a:rPr lang="fr-BE" sz="2700" i="1" dirty="0">
                <a:latin typeface="EC Square Sans Cond Pro" panose="020B0506040000020004" pitchFamily="34" charset="0"/>
              </a:rPr>
              <a:t> </a:t>
            </a:r>
            <a:r>
              <a:rPr lang="fr-BE" sz="2700" i="1" dirty="0" err="1">
                <a:latin typeface="EC Square Sans Cond Pro" panose="020B0506040000020004" pitchFamily="34" charset="0"/>
              </a:rPr>
              <a:t>nieuwe</a:t>
            </a:r>
            <a:r>
              <a:rPr lang="fr-BE" sz="2700" i="1" dirty="0">
                <a:latin typeface="EC Square Sans Cond Pro" panose="020B0506040000020004" pitchFamily="34" charset="0"/>
              </a:rPr>
              <a:t> </a:t>
            </a:r>
            <a:r>
              <a:rPr lang="fr-BE" sz="2700" i="1" dirty="0" err="1">
                <a:latin typeface="EC Square Sans Cond Pro" panose="020B0506040000020004" pitchFamily="34" charset="0"/>
              </a:rPr>
              <a:t>actie</a:t>
            </a:r>
            <a:r>
              <a:rPr lang="fr-BE" sz="2700" i="1" dirty="0">
                <a:latin typeface="EC Square Sans Cond Pro" panose="020B0506040000020004" pitchFamily="34" charset="0"/>
              </a:rPr>
              <a:t> </a:t>
            </a:r>
            <a:r>
              <a:rPr lang="fr-BE" sz="2700" i="1" dirty="0" err="1">
                <a:latin typeface="EC Square Sans Cond Pro" panose="020B0506040000020004" pitchFamily="34" charset="0"/>
              </a:rPr>
              <a:t>voor</a:t>
            </a:r>
            <a:r>
              <a:rPr lang="fr-BE" sz="2700" i="1" dirty="0">
                <a:latin typeface="EC Square Sans Cond Pro" panose="020B0506040000020004" pitchFamily="34" charset="0"/>
              </a:rPr>
              <a:t> </a:t>
            </a:r>
            <a:r>
              <a:rPr lang="fr-BE" sz="2700" i="1" dirty="0" err="1">
                <a:latin typeface="EC Square Sans Cond Pro" panose="020B0506040000020004" pitchFamily="34" charset="0"/>
              </a:rPr>
              <a:t>naar</a:t>
            </a:r>
            <a:r>
              <a:rPr lang="fr-BE" sz="2700" i="1" dirty="0">
                <a:latin typeface="EC Square Sans Cond Pro" panose="020B0506040000020004" pitchFamily="34" charset="0"/>
              </a:rPr>
              <a:t> </a:t>
            </a:r>
            <a:r>
              <a:rPr lang="fr-BE" sz="2700" i="1" dirty="0" err="1">
                <a:latin typeface="EC Square Sans Cond Pro" panose="020B0506040000020004" pitchFamily="34" charset="0"/>
              </a:rPr>
              <a:t>keuze</a:t>
            </a:r>
            <a:endParaRPr lang="fr-BE" sz="2700" i="1" dirty="0">
              <a:latin typeface="EC Square Sans Cond Pro" panose="020B0506040000020004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§"/>
            </a:pPr>
            <a:endParaRPr lang="fr-BE" sz="1600" i="1" dirty="0">
              <a:latin typeface="EC Square Sans Cond Pro" panose="020B0506040000020004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fr-BE" sz="2700" b="1" i="1" dirty="0" err="1">
                <a:latin typeface="EC Square Sans Cond Pro" panose="020B0506040000020004" pitchFamily="34" charset="0"/>
              </a:rPr>
              <a:t>Hoe</a:t>
            </a:r>
            <a:r>
              <a:rPr lang="fr-BE" sz="2700" b="1" i="1" dirty="0">
                <a:latin typeface="EC Square Sans Cond Pro" panose="020B0506040000020004" pitchFamily="34" charset="0"/>
              </a:rPr>
              <a:t>?</a:t>
            </a:r>
          </a:p>
          <a:p>
            <a:pPr lvl="0"/>
            <a:r>
              <a:rPr lang="fr-BE" sz="2700" i="1" dirty="0" err="1">
                <a:latin typeface="EC Square Sans Cond Pro" panose="020B0506040000020004" pitchFamily="34" charset="0"/>
              </a:rPr>
              <a:t>Overleg</a:t>
            </a:r>
            <a:r>
              <a:rPr lang="fr-BE" sz="2700" i="1" dirty="0">
                <a:latin typeface="EC Square Sans Cond Pro" panose="020B0506040000020004" pitchFamily="34" charset="0"/>
              </a:rPr>
              <a:t> en </a:t>
            </a:r>
            <a:r>
              <a:rPr lang="fr-BE" sz="2700" i="1" dirty="0" err="1">
                <a:latin typeface="EC Square Sans Cond Pro" panose="020B0506040000020004" pitchFamily="34" charset="0"/>
              </a:rPr>
              <a:t>maak</a:t>
            </a:r>
            <a:r>
              <a:rPr lang="fr-BE" sz="2700" i="1" dirty="0">
                <a:latin typeface="EC Square Sans Cond Pro" panose="020B0506040000020004" pitchFamily="34" charset="0"/>
              </a:rPr>
              <a:t> je </a:t>
            </a:r>
            <a:r>
              <a:rPr lang="fr-BE" sz="2700" i="1" dirty="0" err="1">
                <a:latin typeface="EC Square Sans Cond Pro" panose="020B0506040000020004" pitchFamily="34" charset="0"/>
              </a:rPr>
              <a:t>keuze</a:t>
            </a:r>
            <a:endParaRPr lang="fr-BE" sz="2700" i="1" dirty="0">
              <a:latin typeface="EC Square Sans Cond Pro" panose="020B0506040000020004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§"/>
            </a:pPr>
            <a:endParaRPr lang="fr-BE" sz="1600" i="1" dirty="0">
              <a:latin typeface="EC Square Sans Cond Pro" panose="020B0506040000020004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fr-BE" sz="2700" b="1" i="1" dirty="0">
                <a:latin typeface="EC Square Sans Cond Pro" panose="020B0506040000020004" pitchFamily="34" charset="0"/>
              </a:rPr>
              <a:t>Timing </a:t>
            </a:r>
            <a:r>
              <a:rPr lang="fr-BE" sz="2700" i="1" dirty="0">
                <a:latin typeface="EC Square Sans Cond Pro" panose="020B0506040000020004" pitchFamily="34" charset="0"/>
              </a:rPr>
              <a:t>25 </a:t>
            </a:r>
            <a:r>
              <a:rPr lang="fr-BE" sz="2700" i="1" dirty="0" err="1">
                <a:latin typeface="EC Square Sans Cond Pro" panose="020B0506040000020004" pitchFamily="34" charset="0"/>
              </a:rPr>
              <a:t>minuten</a:t>
            </a:r>
            <a:endParaRPr lang="fr-BE" sz="2700" i="1" dirty="0">
              <a:latin typeface="EC Square Sans Cond Pro" panose="020B05060400000200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5889" y="499575"/>
            <a:ext cx="94461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b="1" dirty="0">
                <a:solidFill>
                  <a:srgbClr val="5DC0A3"/>
                </a:solidFill>
                <a:latin typeface="EC Square Sans Cond Pro" panose="020B0506040000020004" pitchFamily="34" charset="0"/>
              </a:rPr>
              <a:t>Hoe </a:t>
            </a:r>
            <a:r>
              <a:rPr lang="en-IE" sz="3000" b="1" dirty="0" err="1">
                <a:solidFill>
                  <a:srgbClr val="5DC0A3"/>
                </a:solidFill>
                <a:latin typeface="EC Square Sans Cond Pro" panose="020B0506040000020004" pitchFamily="34" charset="0"/>
              </a:rPr>
              <a:t>verzekeren</a:t>
            </a:r>
            <a:r>
              <a:rPr lang="en-IE" sz="3000" b="1" dirty="0">
                <a:solidFill>
                  <a:srgbClr val="5DC0A3"/>
                </a:solidFill>
                <a:latin typeface="EC Square Sans Cond Pro" panose="020B0506040000020004" pitchFamily="34" charset="0"/>
              </a:rPr>
              <a:t> van </a:t>
            </a:r>
            <a:r>
              <a:rPr lang="en-IE" sz="3000" b="1" dirty="0" err="1">
                <a:solidFill>
                  <a:srgbClr val="5DC0A3"/>
                </a:solidFill>
                <a:latin typeface="EC Square Sans Cond Pro" panose="020B0506040000020004" pitchFamily="34" charset="0"/>
              </a:rPr>
              <a:t>betaalbare</a:t>
            </a:r>
            <a:r>
              <a:rPr lang="en-IE" sz="3000" b="1" dirty="0">
                <a:solidFill>
                  <a:srgbClr val="5DC0A3"/>
                </a:solidFill>
                <a:latin typeface="EC Square Sans Cond Pro" panose="020B0506040000020004" pitchFamily="34" charset="0"/>
              </a:rPr>
              <a:t> </a:t>
            </a:r>
            <a:r>
              <a:rPr lang="en-IE" sz="3000" b="1" dirty="0" err="1">
                <a:solidFill>
                  <a:srgbClr val="5DC0A3"/>
                </a:solidFill>
                <a:latin typeface="EC Square Sans Cond Pro" panose="020B0506040000020004" pitchFamily="34" charset="0"/>
              </a:rPr>
              <a:t>en</a:t>
            </a:r>
            <a:r>
              <a:rPr lang="en-IE" sz="3000" b="1" dirty="0">
                <a:solidFill>
                  <a:srgbClr val="5DC0A3"/>
                </a:solidFill>
                <a:latin typeface="EC Square Sans Cond Pro" panose="020B0506040000020004" pitchFamily="34" charset="0"/>
              </a:rPr>
              <a:t> </a:t>
            </a:r>
            <a:r>
              <a:rPr lang="en-IE" sz="3000" b="1" dirty="0" err="1">
                <a:solidFill>
                  <a:srgbClr val="5DC0A3"/>
                </a:solidFill>
                <a:latin typeface="EC Square Sans Cond Pro" panose="020B0506040000020004" pitchFamily="34" charset="0"/>
              </a:rPr>
              <a:t>duurzame</a:t>
            </a:r>
            <a:r>
              <a:rPr lang="en-IE" sz="3000" b="1" dirty="0">
                <a:solidFill>
                  <a:srgbClr val="5DC0A3"/>
                </a:solidFill>
                <a:latin typeface="EC Square Sans Cond Pro" panose="020B0506040000020004" pitchFamily="34" charset="0"/>
              </a:rPr>
              <a:t> </a:t>
            </a:r>
            <a:r>
              <a:rPr lang="en-IE" sz="3000" b="1" dirty="0" err="1">
                <a:solidFill>
                  <a:srgbClr val="5DC0A3"/>
                </a:solidFill>
                <a:latin typeface="EC Square Sans Cond Pro" panose="020B0506040000020004" pitchFamily="34" charset="0"/>
              </a:rPr>
              <a:t>energie</a:t>
            </a:r>
            <a:r>
              <a:rPr lang="en-IE" sz="3000" b="1" dirty="0">
                <a:solidFill>
                  <a:srgbClr val="5DC0A3"/>
                </a:solidFill>
                <a:latin typeface="EC Square Sans Cond Pro" panose="020B0506040000020004" pitchFamily="34" charset="0"/>
              </a:rPr>
              <a:t>?</a:t>
            </a:r>
          </a:p>
        </p:txBody>
      </p:sp>
      <p:sp>
        <p:nvSpPr>
          <p:cNvPr id="2" name="Oval 1"/>
          <p:cNvSpPr/>
          <p:nvPr/>
        </p:nvSpPr>
        <p:spPr>
          <a:xfrm>
            <a:off x="510797" y="1670138"/>
            <a:ext cx="5602072" cy="5079578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9" name="Rectangle 8"/>
          <p:cNvSpPr/>
          <p:nvPr/>
        </p:nvSpPr>
        <p:spPr>
          <a:xfrm>
            <a:off x="9962984" y="6036142"/>
            <a:ext cx="2051437" cy="585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" name="Image 11">
            <a:extLst>
              <a:ext uri="{FF2B5EF4-FFF2-40B4-BE49-F238E27FC236}">
                <a16:creationId xmlns:a16="http://schemas.microsoft.com/office/drawing/2014/main" id="{D9AE555D-3190-8BB8-C7D4-B9E100915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4138" y="6047456"/>
            <a:ext cx="1104292" cy="61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362" y="6047456"/>
            <a:ext cx="872631" cy="60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16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9797" y="1610586"/>
            <a:ext cx="7304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err="1">
                <a:latin typeface="EC Square Sans Cond Pro" panose="020B0506040000020004" pitchFamily="34" charset="0"/>
              </a:rPr>
              <a:t>Veilige</a:t>
            </a:r>
            <a:r>
              <a:rPr lang="fr-BE" sz="2000" b="1" dirty="0">
                <a:latin typeface="EC Square Sans Cond Pro" panose="020B0506040000020004" pitchFamily="34" charset="0"/>
              </a:rPr>
              <a:t> </a:t>
            </a:r>
            <a:r>
              <a:rPr lang="fr-BE" sz="2000" b="1" dirty="0" err="1">
                <a:latin typeface="EC Square Sans Cond Pro" panose="020B0506040000020004" pitchFamily="34" charset="0"/>
              </a:rPr>
              <a:t>energie</a:t>
            </a:r>
            <a:r>
              <a:rPr lang="fr-BE" sz="2000" b="1" dirty="0">
                <a:latin typeface="EC Square Sans Cond Pro" panose="020B0506040000020004" pitchFamily="34" charset="0"/>
              </a:rPr>
              <a:t>: </a:t>
            </a:r>
            <a:r>
              <a:rPr lang="fr-BE" sz="2000" dirty="0" err="1">
                <a:latin typeface="EC Square Sans Cond Pro" panose="020B0506040000020004" pitchFamily="34" charset="0"/>
              </a:rPr>
              <a:t>bevoorradingszekerheid</a:t>
            </a:r>
            <a:r>
              <a:rPr lang="fr-BE" sz="2000" dirty="0">
                <a:latin typeface="EC Square Sans Cond Pro" panose="020B0506040000020004" pitchFamily="34" charset="0"/>
              </a:rPr>
              <a:t> en </a:t>
            </a:r>
            <a:r>
              <a:rPr lang="fr-BE" sz="2000" dirty="0" err="1">
                <a:latin typeface="EC Square Sans Cond Pro" panose="020B0506040000020004" pitchFamily="34" charset="0"/>
              </a:rPr>
              <a:t>veiligheidsmaatregelen</a:t>
            </a:r>
            <a:endParaRPr lang="en-GB" sz="2000" dirty="0">
              <a:latin typeface="EC Square Sans Cond Pro" panose="020B05060400000200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671889" y="1571788"/>
            <a:ext cx="648000" cy="46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1671889" y="2174872"/>
            <a:ext cx="648000" cy="46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56" name="Rectangle 55"/>
          <p:cNvSpPr/>
          <p:nvPr/>
        </p:nvSpPr>
        <p:spPr>
          <a:xfrm>
            <a:off x="1671889" y="2777943"/>
            <a:ext cx="648000" cy="46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60" name="TextBox 59"/>
          <p:cNvSpPr txBox="1"/>
          <p:nvPr/>
        </p:nvSpPr>
        <p:spPr>
          <a:xfrm>
            <a:off x="1995889" y="499575"/>
            <a:ext cx="94461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b="1" dirty="0">
                <a:solidFill>
                  <a:srgbClr val="5DC0A3"/>
                </a:solidFill>
                <a:latin typeface="EC Square Sans Cond Pro" panose="020B0506040000020004" pitchFamily="34" charset="0"/>
              </a:rPr>
              <a:t>LEGENDE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629796" y="2214692"/>
            <a:ext cx="7304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err="1">
                <a:latin typeface="EC Square Sans Cond Pro" panose="020B0506040000020004" pitchFamily="34" charset="0"/>
              </a:rPr>
              <a:t>Betaalbare</a:t>
            </a:r>
            <a:r>
              <a:rPr lang="fr-BE" sz="2000" b="1" dirty="0">
                <a:latin typeface="EC Square Sans Cond Pro" panose="020B0506040000020004" pitchFamily="34" charset="0"/>
              </a:rPr>
              <a:t> </a:t>
            </a:r>
            <a:r>
              <a:rPr lang="fr-BE" sz="2000" b="1" dirty="0" err="1">
                <a:latin typeface="EC Square Sans Cond Pro" panose="020B0506040000020004" pitchFamily="34" charset="0"/>
              </a:rPr>
              <a:t>energie</a:t>
            </a:r>
            <a:r>
              <a:rPr lang="fr-BE" sz="2000" b="1" dirty="0">
                <a:latin typeface="EC Square Sans Cond Pro" panose="020B0506040000020004" pitchFamily="34" charset="0"/>
              </a:rPr>
              <a:t>: </a:t>
            </a:r>
            <a:r>
              <a:rPr lang="fr-BE" sz="2000" dirty="0">
                <a:latin typeface="EC Square Sans Cond Pro" panose="020B0506040000020004" pitchFamily="34" charset="0"/>
              </a:rPr>
              <a:t>socio-</a:t>
            </a:r>
            <a:r>
              <a:rPr lang="fr-BE" sz="2000" dirty="0" err="1">
                <a:latin typeface="EC Square Sans Cond Pro" panose="020B0506040000020004" pitchFamily="34" charset="0"/>
              </a:rPr>
              <a:t>economische</a:t>
            </a:r>
            <a:r>
              <a:rPr lang="fr-BE" sz="2000" dirty="0">
                <a:latin typeface="EC Square Sans Cond Pro" panose="020B0506040000020004" pitchFamily="34" charset="0"/>
              </a:rPr>
              <a:t> </a:t>
            </a:r>
            <a:r>
              <a:rPr lang="fr-BE" sz="2000" dirty="0" err="1">
                <a:latin typeface="EC Square Sans Cond Pro" panose="020B0506040000020004" pitchFamily="34" charset="0"/>
              </a:rPr>
              <a:t>maatregelen</a:t>
            </a:r>
            <a:endParaRPr lang="en-GB" sz="2000" dirty="0">
              <a:latin typeface="EC Square Sans Cond Pro" panose="020B05060400000200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559576" y="2793493"/>
            <a:ext cx="7304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>
                <a:latin typeface="EC Square Sans Cond Pro" panose="020B0506040000020004" pitchFamily="34" charset="0"/>
              </a:rPr>
              <a:t> </a:t>
            </a:r>
            <a:r>
              <a:rPr lang="fr-BE" sz="2000" b="1" dirty="0" err="1">
                <a:latin typeface="EC Square Sans Cond Pro" panose="020B0506040000020004" pitchFamily="34" charset="0"/>
              </a:rPr>
              <a:t>Duurzame</a:t>
            </a:r>
            <a:r>
              <a:rPr lang="fr-BE" sz="2000" b="1" dirty="0">
                <a:latin typeface="EC Square Sans Cond Pro" panose="020B0506040000020004" pitchFamily="34" charset="0"/>
              </a:rPr>
              <a:t> </a:t>
            </a:r>
            <a:r>
              <a:rPr lang="fr-BE" sz="2000" b="1" dirty="0" err="1">
                <a:latin typeface="EC Square Sans Cond Pro" panose="020B0506040000020004" pitchFamily="34" charset="0"/>
              </a:rPr>
              <a:t>energie</a:t>
            </a:r>
            <a:r>
              <a:rPr lang="fr-BE" sz="2000" b="1" dirty="0">
                <a:latin typeface="EC Square Sans Cond Pro" panose="020B0506040000020004" pitchFamily="34" charset="0"/>
              </a:rPr>
              <a:t>: </a:t>
            </a:r>
            <a:r>
              <a:rPr lang="fr-BE" sz="2000" dirty="0" err="1">
                <a:latin typeface="EC Square Sans Cond Pro" panose="020B0506040000020004" pitchFamily="34" charset="0"/>
              </a:rPr>
              <a:t>zuinigheid</a:t>
            </a:r>
            <a:r>
              <a:rPr lang="fr-BE" sz="2000" dirty="0">
                <a:latin typeface="EC Square Sans Cond Pro" panose="020B0506040000020004" pitchFamily="34" charset="0"/>
              </a:rPr>
              <a:t> en </a:t>
            </a:r>
            <a:r>
              <a:rPr lang="fr-BE" sz="2000" dirty="0" err="1">
                <a:latin typeface="EC Square Sans Cond Pro" panose="020B0506040000020004" pitchFamily="34" charset="0"/>
              </a:rPr>
              <a:t>groene</a:t>
            </a:r>
            <a:r>
              <a:rPr lang="fr-BE" sz="2000" dirty="0">
                <a:latin typeface="EC Square Sans Cond Pro" panose="020B0506040000020004" pitchFamily="34" charset="0"/>
              </a:rPr>
              <a:t> </a:t>
            </a:r>
            <a:r>
              <a:rPr lang="fr-BE" sz="2000" dirty="0" err="1">
                <a:latin typeface="EC Square Sans Cond Pro" panose="020B0506040000020004" pitchFamily="34" charset="0"/>
              </a:rPr>
              <a:t>maatregelen</a:t>
            </a:r>
            <a:endParaRPr lang="en-GB" sz="2000" dirty="0">
              <a:latin typeface="EC Square Sans Cond Pro" panose="020B0506040000020004" pitchFamily="34" charset="0"/>
            </a:endParaRPr>
          </a:p>
        </p:txBody>
      </p:sp>
      <p:sp>
        <p:nvSpPr>
          <p:cNvPr id="2059" name="Rectangle 2058"/>
          <p:cNvSpPr/>
          <p:nvPr/>
        </p:nvSpPr>
        <p:spPr>
          <a:xfrm>
            <a:off x="10428649" y="5130062"/>
            <a:ext cx="1495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b="1" dirty="0">
                <a:latin typeface="EC Square Sans Cond Pro" panose="020B0506040000020004" pitchFamily="34" charset="0"/>
              </a:rPr>
              <a:t>Lange </a:t>
            </a:r>
            <a:r>
              <a:rPr lang="fr-BE" b="1" dirty="0" err="1">
                <a:latin typeface="EC Square Sans Cond Pro" panose="020B0506040000020004" pitchFamily="34" charset="0"/>
              </a:rPr>
              <a:t>termijn</a:t>
            </a:r>
            <a:endParaRPr lang="en-GB" dirty="0">
              <a:latin typeface="EC Square Sans Cond Pro" panose="020B05060400000200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0331545" y="4173259"/>
            <a:ext cx="1565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b="1" dirty="0">
                <a:latin typeface="EC Square Sans Cond Pro" panose="020B0506040000020004" pitchFamily="34" charset="0"/>
              </a:rPr>
              <a:t>  </a:t>
            </a:r>
            <a:r>
              <a:rPr lang="fr-BE" b="1" dirty="0" err="1">
                <a:latin typeface="EC Square Sans Cond Pro" panose="020B0506040000020004" pitchFamily="34" charset="0"/>
              </a:rPr>
              <a:t>Korte</a:t>
            </a:r>
            <a:r>
              <a:rPr lang="fr-BE" b="1" dirty="0">
                <a:latin typeface="EC Square Sans Cond Pro" panose="020B0506040000020004" pitchFamily="34" charset="0"/>
              </a:rPr>
              <a:t> </a:t>
            </a:r>
            <a:r>
              <a:rPr lang="fr-BE" b="1" dirty="0" err="1">
                <a:latin typeface="EC Square Sans Cond Pro" panose="020B0506040000020004" pitchFamily="34" charset="0"/>
              </a:rPr>
              <a:t>termijn</a:t>
            </a:r>
            <a:endParaRPr lang="en-GB" dirty="0">
              <a:latin typeface="EC Square Sans Cond Pro" panose="020B0506040000020004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740227" y="4173259"/>
            <a:ext cx="3553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b="1" dirty="0" err="1">
                <a:latin typeface="EC Square Sans Cond Pro" panose="020B0506040000020004" pitchFamily="34" charset="0"/>
              </a:rPr>
              <a:t>Regelgeving</a:t>
            </a:r>
            <a:r>
              <a:rPr lang="fr-BE" b="1" dirty="0">
                <a:latin typeface="EC Square Sans Cond Pro" panose="020B0506040000020004" pitchFamily="34" charset="0"/>
              </a:rPr>
              <a:t> en </a:t>
            </a:r>
            <a:r>
              <a:rPr lang="fr-BE" b="1" dirty="0" err="1">
                <a:latin typeface="EC Square Sans Cond Pro" panose="020B0506040000020004" pitchFamily="34" charset="0"/>
              </a:rPr>
              <a:t>beleidsmaatregelen</a:t>
            </a:r>
            <a:endParaRPr lang="en-GB" dirty="0">
              <a:latin typeface="EC Square Sans Cond Pro" panose="020B0506040000020004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740227" y="5130062"/>
            <a:ext cx="3695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b="1" dirty="0" err="1">
                <a:latin typeface="EC Square Sans Cond Pro" panose="020B0506040000020004" pitchFamily="34" charset="0"/>
              </a:rPr>
              <a:t>Innovatie</a:t>
            </a:r>
            <a:r>
              <a:rPr lang="fr-BE" b="1" dirty="0">
                <a:latin typeface="EC Square Sans Cond Pro" panose="020B0506040000020004" pitchFamily="34" charset="0"/>
              </a:rPr>
              <a:t>, </a:t>
            </a:r>
            <a:r>
              <a:rPr lang="fr-BE" b="1" dirty="0" err="1">
                <a:latin typeface="EC Square Sans Cond Pro" panose="020B0506040000020004" pitchFamily="34" charset="0"/>
              </a:rPr>
              <a:t>onderzoek</a:t>
            </a:r>
            <a:r>
              <a:rPr lang="fr-BE" b="1" dirty="0">
                <a:latin typeface="EC Square Sans Cond Pro" panose="020B0506040000020004" pitchFamily="34" charset="0"/>
              </a:rPr>
              <a:t> &amp; </a:t>
            </a:r>
            <a:r>
              <a:rPr lang="fr-BE" b="1" dirty="0" err="1">
                <a:latin typeface="EC Square Sans Cond Pro" panose="020B0506040000020004" pitchFamily="34" charset="0"/>
              </a:rPr>
              <a:t>ontwikkeling</a:t>
            </a:r>
            <a:endParaRPr lang="en-GB" dirty="0">
              <a:latin typeface="EC Square Sans Cond Pro" panose="020B0506040000020004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745301" y="5938824"/>
            <a:ext cx="206235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b="1" dirty="0" err="1">
                <a:latin typeface="EC Square Sans Cond Pro" panose="020B0506040000020004" pitchFamily="34" charset="0"/>
              </a:rPr>
              <a:t>Persoonlijke</a:t>
            </a:r>
            <a:r>
              <a:rPr lang="fr-BE" b="1" dirty="0">
                <a:latin typeface="EC Square Sans Cond Pro" panose="020B0506040000020004" pitchFamily="34" charset="0"/>
              </a:rPr>
              <a:t> </a:t>
            </a:r>
            <a:r>
              <a:rPr lang="fr-BE" b="1" dirty="0" err="1">
                <a:latin typeface="EC Square Sans Cond Pro" panose="020B0506040000020004" pitchFamily="34" charset="0"/>
              </a:rPr>
              <a:t>acties</a:t>
            </a:r>
            <a:r>
              <a:rPr lang="fr-BE" b="1" dirty="0">
                <a:latin typeface="EC Square Sans Cond Pro" panose="020B0506040000020004" pitchFamily="34" charset="0"/>
              </a:rPr>
              <a:t> </a:t>
            </a:r>
          </a:p>
          <a:p>
            <a:endParaRPr lang="en-GB" sz="1600" dirty="0">
              <a:latin typeface="EC Square Sans Cond Pro" panose="020B05060400000200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962984" y="6036142"/>
            <a:ext cx="2051437" cy="585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2" name="Image 11">
            <a:extLst>
              <a:ext uri="{FF2B5EF4-FFF2-40B4-BE49-F238E27FC236}">
                <a16:creationId xmlns:a16="http://schemas.microsoft.com/office/drawing/2014/main" id="{D9AE555D-3190-8BB8-C7D4-B9E100915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4138" y="6047456"/>
            <a:ext cx="1104292" cy="616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362" y="6047456"/>
            <a:ext cx="872631" cy="603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4" y="3914517"/>
            <a:ext cx="847506" cy="8475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69405" y="3542536"/>
            <a:ext cx="10385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200" b="1" dirty="0" err="1">
                <a:latin typeface="EC Square Sans Cond Pro" panose="020B0506040000020004" pitchFamily="34" charset="0"/>
              </a:rPr>
              <a:t>Duur</a:t>
            </a:r>
            <a:endParaRPr lang="en-GB" sz="2200" b="1" dirty="0">
              <a:latin typeface="EC Square Sans Cond Pro" panose="020B05060400000200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96467" y="3541385"/>
            <a:ext cx="9579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200" b="1" dirty="0">
                <a:latin typeface="EC Square Sans Cond Pro" panose="020B0506040000020004" pitchFamily="34" charset="0"/>
              </a:rPr>
              <a:t>Actor</a:t>
            </a:r>
            <a:endParaRPr lang="en-GB" sz="2200" b="1" dirty="0">
              <a:latin typeface="EC Square Sans Cond Pro" panose="020B05060400000200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02067" y="3542536"/>
            <a:ext cx="12197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200" b="1" dirty="0">
                <a:latin typeface="EC Square Sans Cond Pro" panose="020B0506040000020004" pitchFamily="34" charset="0"/>
              </a:rPr>
              <a:t>Niveau</a:t>
            </a:r>
            <a:endParaRPr lang="en-GB" sz="2200" b="1" dirty="0">
              <a:latin typeface="EC Square Sans Cond Pro" panose="020B05060400000200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427" y="4027722"/>
            <a:ext cx="745222" cy="745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427" y="4957006"/>
            <a:ext cx="715445" cy="7154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66" y="3914517"/>
            <a:ext cx="780514" cy="780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66" y="4761617"/>
            <a:ext cx="819937" cy="8199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423" y="5673390"/>
            <a:ext cx="900200" cy="90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6" y="4761617"/>
            <a:ext cx="836814" cy="8368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5" y="5673390"/>
            <a:ext cx="799973" cy="799973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882888" y="4173259"/>
            <a:ext cx="962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b="1" dirty="0">
                <a:latin typeface="EC Square Sans Cond Pro" panose="020B0506040000020004" pitchFamily="34" charset="0"/>
              </a:rPr>
              <a:t> Burgers</a:t>
            </a:r>
            <a:endParaRPr lang="en-GB" dirty="0">
              <a:latin typeface="EC Square Sans Cond Pro" panose="020B05060400000200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96467" y="5130062"/>
            <a:ext cx="2289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b="1" dirty="0" err="1">
                <a:latin typeface="EC Square Sans Cond Pro" panose="020B0506040000020004" pitchFamily="34" charset="0"/>
              </a:rPr>
              <a:t>Bedrijven</a:t>
            </a:r>
            <a:r>
              <a:rPr lang="fr-BE" b="1" dirty="0">
                <a:latin typeface="EC Square Sans Cond Pro" panose="020B0506040000020004" pitchFamily="34" charset="0"/>
              </a:rPr>
              <a:t> en industrie</a:t>
            </a:r>
            <a:endParaRPr lang="en-GB" dirty="0">
              <a:latin typeface="EC Square Sans Cond Pro" panose="020B05060400000200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96470" y="5938824"/>
            <a:ext cx="677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b="1" dirty="0" err="1">
                <a:latin typeface="EC Square Sans Cond Pro" panose="020B0506040000020004" pitchFamily="34" charset="0"/>
              </a:rPr>
              <a:t>Staat</a:t>
            </a:r>
            <a:endParaRPr lang="en-GB" dirty="0">
              <a:latin typeface="EC Square Sans Cond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839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84035" y="486778"/>
            <a:ext cx="3180615" cy="1325563"/>
          </a:xfrm>
        </p:spPr>
        <p:txBody>
          <a:bodyPr>
            <a:normAutofit fontScale="90000"/>
          </a:bodyPr>
          <a:lstStyle/>
          <a:p>
            <a:r>
              <a:rPr lang="fr-BE" dirty="0"/>
              <a:t/>
            </a:r>
            <a:br>
              <a:rPr lang="fr-BE" dirty="0"/>
            </a:br>
            <a:r>
              <a:rPr lang="fr-BE" b="1" dirty="0" smtClean="0">
                <a:solidFill>
                  <a:schemeClr val="accent1"/>
                </a:solidFill>
                <a:latin typeface="EC Square Sans Cond Pro" panose="020B0506040000020004" pitchFamily="34" charset="0"/>
              </a:rPr>
              <a:t>PRESENTATIES</a:t>
            </a:r>
            <a:endParaRPr lang="en-GB" dirty="0"/>
          </a:p>
        </p:txBody>
      </p:sp>
      <p:pic>
        <p:nvPicPr>
          <p:cNvPr id="5" name="Image 4" descr="Une image contenant ciel, extérieur, nuages, rive&#10;&#10;Description générée automatiquement">
            <a:extLst>
              <a:ext uri="{FF2B5EF4-FFF2-40B4-BE49-F238E27FC236}">
                <a16:creationId xmlns:a16="http://schemas.microsoft.com/office/drawing/2014/main" id="{ECDBC1B4-C43F-AE00-5B37-CD45EE30A2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321" y="2220078"/>
            <a:ext cx="5808044" cy="32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59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iel, extérieur, nuages, rive&#10;&#10;Description générée automatiquement">
            <a:extLst>
              <a:ext uri="{FF2B5EF4-FFF2-40B4-BE49-F238E27FC236}">
                <a16:creationId xmlns:a16="http://schemas.microsoft.com/office/drawing/2014/main" id="{ECDBC1B4-C43F-AE00-5B37-CD45EE30A2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0750" y="1948448"/>
            <a:ext cx="3806202" cy="1325563"/>
          </a:xfrm>
        </p:spPr>
        <p:txBody>
          <a:bodyPr>
            <a:noAutofit/>
          </a:bodyPr>
          <a:lstStyle/>
          <a:p>
            <a:pPr algn="ctr"/>
            <a:r>
              <a:rPr lang="fr-BE" sz="7000" dirty="0" err="1">
                <a:solidFill>
                  <a:srgbClr val="FFA52F">
                    <a:lumMod val="75000"/>
                  </a:srgbClr>
                </a:solidFill>
                <a:latin typeface="EC Square Sans Cond Pro" panose="020B05060400000200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Bedankt</a:t>
            </a:r>
            <a:r>
              <a:rPr lang="fr-BE" sz="7000" dirty="0">
                <a:solidFill>
                  <a:srgbClr val="FFA52F">
                    <a:lumMod val="75000"/>
                  </a:srgbClr>
                </a:solidFill>
                <a:latin typeface="EC Square Sans Cond Pro" panose="020B05060400000200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!</a:t>
            </a:r>
            <a:endParaRPr lang="en-GB" sz="7000" dirty="0">
              <a:solidFill>
                <a:srgbClr val="FFC000"/>
              </a:solidFill>
              <a:latin typeface="EC Square Sans Cond Pro" panose="020B05060400000200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827" y="1808136"/>
            <a:ext cx="1465875" cy="1465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41" y="1808136"/>
            <a:ext cx="1465875" cy="1465875"/>
          </a:xfrm>
          <a:prstGeom prst="rect">
            <a:avLst/>
          </a:prstGeom>
        </p:spPr>
      </p:pic>
      <p:pic>
        <p:nvPicPr>
          <p:cNvPr id="8" name="Image 11">
            <a:extLst>
              <a:ext uri="{FF2B5EF4-FFF2-40B4-BE49-F238E27FC236}">
                <a16:creationId xmlns:a16="http://schemas.microsoft.com/office/drawing/2014/main" id="{D9AE555D-3190-8BB8-C7D4-B9E100915B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57"/>
          <a:stretch/>
        </p:blipFill>
        <p:spPr>
          <a:xfrm>
            <a:off x="9579826" y="6040354"/>
            <a:ext cx="1245174" cy="519150"/>
          </a:xfrm>
          <a:prstGeom prst="rect">
            <a:avLst/>
          </a:prstGeom>
        </p:spPr>
      </p:pic>
      <p:pic>
        <p:nvPicPr>
          <p:cNvPr id="10" name="Image 15">
            <a:extLst>
              <a:ext uri="{FF2B5EF4-FFF2-40B4-BE49-F238E27FC236}">
                <a16:creationId xmlns:a16="http://schemas.microsoft.com/office/drawing/2014/main" id="{035B4219-5F73-D4F4-7207-3101371C14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0" t="1041" r="13777" b="28380"/>
          <a:stretch/>
        </p:blipFill>
        <p:spPr>
          <a:xfrm>
            <a:off x="10825000" y="6044800"/>
            <a:ext cx="1217935" cy="51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46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108544" y="912156"/>
            <a:ext cx="10156297" cy="1240348"/>
          </a:xfrm>
        </p:spPr>
        <p:txBody>
          <a:bodyPr/>
          <a:lstStyle/>
          <a:p>
            <a:r>
              <a:rPr lang="fr-BE" dirty="0">
                <a:solidFill>
                  <a:schemeClr val="bg1"/>
                </a:solidFill>
                <a:latin typeface="EC Square Sans Cond Pro" panose="020B0506040000020004" pitchFamily="34" charset="0"/>
              </a:rPr>
              <a:t>Energie</a:t>
            </a:r>
            <a:endParaRPr lang="en-GB" dirty="0">
              <a:solidFill>
                <a:schemeClr val="bg1"/>
              </a:solidFill>
              <a:latin typeface="EC Square Sans Cond Pro" panose="020B0506040000020004" pitchFamily="34" charset="0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8" b="22289"/>
          <a:stretch/>
        </p:blipFill>
        <p:spPr>
          <a:xfrm>
            <a:off x="0" y="3368842"/>
            <a:ext cx="12192000" cy="348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37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D_I196315ENFR1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7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 err="1"/>
              <a:t>Welke</a:t>
            </a:r>
            <a:r>
              <a:rPr lang="fr-BE" dirty="0"/>
              <a:t> </a:t>
            </a:r>
            <a:r>
              <a:rPr lang="fr-BE" dirty="0" err="1"/>
              <a:t>energiemix</a:t>
            </a:r>
            <a:r>
              <a:rPr lang="fr-BE" dirty="0"/>
              <a:t> </a:t>
            </a:r>
            <a:r>
              <a:rPr lang="fr-BE" dirty="0" err="1"/>
              <a:t>heeft</a:t>
            </a:r>
            <a:r>
              <a:rPr lang="fr-BE" dirty="0"/>
              <a:t> </a:t>
            </a:r>
            <a:r>
              <a:rPr lang="fr-BE" dirty="0" err="1"/>
              <a:t>België</a:t>
            </a:r>
            <a:r>
              <a:rPr lang="fr-BE" dirty="0"/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8163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923367F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5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L Energy Mix Belgium Pie Chart.mp4" descr="NL Energy Mix Belgium Pie Chart.mp4">
            <a:hlinkClick r:id="" action="ppaction://media"/>
            <a:extLst>
              <a:ext uri="{FF2B5EF4-FFF2-40B4-BE49-F238E27FC236}">
                <a16:creationId xmlns:a16="http://schemas.microsoft.com/office/drawing/2014/main" id="{12479ADD-F1CB-8841-9D2A-E51D5E587A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381"/>
          <a:stretch/>
        </p:blipFill>
        <p:spPr>
          <a:xfrm>
            <a:off x="1970314" y="1045029"/>
            <a:ext cx="8496300" cy="55832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92828" y="326805"/>
            <a:ext cx="7451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BE" sz="3200" dirty="0" err="1">
                <a:solidFill>
                  <a:prstClr val="black"/>
                </a:solidFill>
                <a:latin typeface="EC Square Sans Cond Pro" panose="020B0506040000020004" pitchFamily="34" charset="0"/>
              </a:rPr>
              <a:t>Netto</a:t>
            </a:r>
            <a:r>
              <a:rPr lang="fr-BE" sz="3200" dirty="0">
                <a:solidFill>
                  <a:prstClr val="black"/>
                </a:solidFill>
                <a:latin typeface="EC Square Sans Cond Pro" panose="020B0506040000020004" pitchFamily="34" charset="0"/>
              </a:rPr>
              <a:t> </a:t>
            </a:r>
            <a:r>
              <a:rPr lang="fr-BE" sz="3200" dirty="0" err="1">
                <a:solidFill>
                  <a:prstClr val="black"/>
                </a:solidFill>
                <a:latin typeface="EC Square Sans Cond Pro" panose="020B0506040000020004" pitchFamily="34" charset="0"/>
              </a:rPr>
              <a:t>elektriciteitsproductiemix</a:t>
            </a:r>
            <a:r>
              <a:rPr lang="fr-BE" sz="3200" dirty="0">
                <a:solidFill>
                  <a:prstClr val="black"/>
                </a:solidFill>
                <a:latin typeface="EC Square Sans Cond Pro" panose="020B0506040000020004" pitchFamily="34" charset="0"/>
              </a:rPr>
              <a:t> in </a:t>
            </a:r>
            <a:r>
              <a:rPr lang="fr-BE" sz="3200" dirty="0" err="1">
                <a:solidFill>
                  <a:prstClr val="black"/>
                </a:solidFill>
                <a:latin typeface="EC Square Sans Cond Pro" panose="020B0506040000020004" pitchFamily="34" charset="0"/>
              </a:rPr>
              <a:t>België</a:t>
            </a:r>
            <a:r>
              <a:rPr lang="fr-BE" sz="3200" dirty="0">
                <a:solidFill>
                  <a:prstClr val="black"/>
                </a:solidFill>
                <a:latin typeface="EC Square Sans Cond Pro" panose="020B0506040000020004" pitchFamily="34" charset="0"/>
              </a:rPr>
              <a:t> (2021)</a:t>
            </a:r>
          </a:p>
        </p:txBody>
      </p:sp>
    </p:spTree>
    <p:extLst>
      <p:ext uri="{BB962C8B-B14F-4D97-AF65-F5344CB8AC3E}">
        <p14:creationId xmlns:p14="http://schemas.microsoft.com/office/powerpoint/2010/main" val="371954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iel, extérieur, nuages, rive&#10;&#10;Description générée automatiquement">
            <a:extLst>
              <a:ext uri="{FF2B5EF4-FFF2-40B4-BE49-F238E27FC236}">
                <a16:creationId xmlns:a16="http://schemas.microsoft.com/office/drawing/2014/main" id="{ECDBC1B4-C43F-AE00-5B37-CD45EE30A2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56443" y="1260404"/>
            <a:ext cx="10677525" cy="1038225"/>
          </a:xfrm>
        </p:spPr>
        <p:txBody>
          <a:bodyPr>
            <a:noAutofit/>
          </a:bodyPr>
          <a:lstStyle/>
          <a:p>
            <a:r>
              <a:rPr lang="fr-BE" sz="7000" dirty="0" err="1">
                <a:solidFill>
                  <a:srgbClr val="FFA52F">
                    <a:lumMod val="75000"/>
                  </a:srgbClr>
                </a:solidFill>
                <a:latin typeface="EC Square Sans Cond Pro" panose="020B05060400000200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You’ve</a:t>
            </a:r>
            <a:r>
              <a:rPr lang="fr-BE" sz="7000" dirty="0">
                <a:solidFill>
                  <a:srgbClr val="FFA52F">
                    <a:lumMod val="75000"/>
                  </a:srgbClr>
                </a:solidFill>
                <a:latin typeface="EC Square Sans Cond Pro" panose="020B05060400000200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fr-BE" sz="7000" dirty="0" err="1">
                <a:solidFill>
                  <a:srgbClr val="FFA52F">
                    <a:lumMod val="75000"/>
                  </a:srgbClr>
                </a:solidFill>
                <a:latin typeface="EC Square Sans Cond Pro" panose="020B05060400000200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Got</a:t>
            </a:r>
            <a:r>
              <a:rPr lang="fr-BE" sz="7000" dirty="0">
                <a:solidFill>
                  <a:srgbClr val="FFA52F">
                    <a:lumMod val="75000"/>
                  </a:srgbClr>
                </a:solidFill>
                <a:latin typeface="EC Square Sans Cond Pro" panose="020B05060400000200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the Power</a:t>
            </a:r>
            <a:endParaRPr lang="en-GB" sz="7000" dirty="0">
              <a:solidFill>
                <a:srgbClr val="FFC000"/>
              </a:solidFill>
              <a:latin typeface="EC Square Sans Cond Pro" panose="020B050604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58031" y="2298629"/>
            <a:ext cx="10675937" cy="8397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4500" dirty="0" err="1">
                <a:solidFill>
                  <a:srgbClr val="E38000"/>
                </a:solidFill>
                <a:latin typeface="EC Square Sans Cond Pro" panose="020B0506040000020004" pitchFamily="34" charset="0"/>
                <a:cs typeface="Arial" panose="020B0604020202020204" pitchFamily="34" charset="0"/>
              </a:rPr>
              <a:t>Jouw</a:t>
            </a:r>
            <a:r>
              <a:rPr lang="fr-BE" sz="4500" dirty="0">
                <a:solidFill>
                  <a:srgbClr val="E38000"/>
                </a:solidFill>
                <a:latin typeface="EC Square Sans Cond Pro" panose="020B0506040000020004" pitchFamily="34" charset="0"/>
                <a:cs typeface="Arial" panose="020B0604020202020204" pitchFamily="34" charset="0"/>
              </a:rPr>
              <a:t> </a:t>
            </a:r>
            <a:r>
              <a:rPr lang="fr-BE" sz="4500" dirty="0" err="1">
                <a:solidFill>
                  <a:srgbClr val="E38000"/>
                </a:solidFill>
                <a:latin typeface="EC Square Sans Cond Pro" panose="020B0506040000020004" pitchFamily="34" charset="0"/>
                <a:cs typeface="Arial" panose="020B0604020202020204" pitchFamily="34" charset="0"/>
              </a:rPr>
              <a:t>beurt</a:t>
            </a:r>
            <a:r>
              <a:rPr lang="fr-BE" sz="4500" dirty="0">
                <a:solidFill>
                  <a:srgbClr val="E38000"/>
                </a:solidFill>
                <a:latin typeface="EC Square Sans Cond Pro" panose="020B0506040000020004" pitchFamily="34" charset="0"/>
                <a:cs typeface="Arial" panose="020B0604020202020204" pitchFamily="34" charset="0"/>
              </a:rPr>
              <a:t>! </a:t>
            </a:r>
            <a:r>
              <a:rPr lang="fr-BE" sz="4500" dirty="0" err="1">
                <a:solidFill>
                  <a:srgbClr val="E38000"/>
                </a:solidFill>
                <a:latin typeface="EC Square Sans Cond Pro" panose="020B0506040000020004" pitchFamily="34" charset="0"/>
                <a:cs typeface="Arial" panose="020B0604020202020204" pitchFamily="34" charset="0"/>
              </a:rPr>
              <a:t>Wie</a:t>
            </a:r>
            <a:r>
              <a:rPr lang="fr-BE" sz="4500" dirty="0">
                <a:solidFill>
                  <a:srgbClr val="E38000"/>
                </a:solidFill>
                <a:latin typeface="EC Square Sans Cond Pro" panose="020B0506040000020004" pitchFamily="34" charset="0"/>
                <a:cs typeface="Arial" panose="020B0604020202020204" pitchFamily="34" charset="0"/>
              </a:rPr>
              <a:t> </a:t>
            </a:r>
            <a:r>
              <a:rPr lang="fr-BE" sz="4500" dirty="0" err="1">
                <a:solidFill>
                  <a:srgbClr val="E38000"/>
                </a:solidFill>
                <a:latin typeface="EC Square Sans Cond Pro" panose="020B0506040000020004" pitchFamily="34" charset="0"/>
                <a:cs typeface="Arial" panose="020B0604020202020204" pitchFamily="34" charset="0"/>
              </a:rPr>
              <a:t>is</a:t>
            </a:r>
            <a:r>
              <a:rPr lang="fr-BE" sz="4500" dirty="0">
                <a:solidFill>
                  <a:srgbClr val="E38000"/>
                </a:solidFill>
                <a:latin typeface="EC Square Sans Cond Pro" panose="020B0506040000020004" pitchFamily="34" charset="0"/>
                <a:cs typeface="Arial" panose="020B0604020202020204" pitchFamily="34" charset="0"/>
              </a:rPr>
              <a:t> </a:t>
            </a:r>
            <a:r>
              <a:rPr lang="fr-BE" sz="4500">
                <a:solidFill>
                  <a:srgbClr val="E38000"/>
                </a:solidFill>
                <a:latin typeface="EC Square Sans Cond Pro" panose="020B0506040000020004" pitchFamily="34" charset="0"/>
                <a:cs typeface="Arial" panose="020B0604020202020204" pitchFamily="34" charset="0"/>
              </a:rPr>
              <a:t>er rapporteur?</a:t>
            </a:r>
            <a:endParaRPr lang="en-GB" sz="4500" dirty="0">
              <a:solidFill>
                <a:srgbClr val="E38000"/>
              </a:solidFill>
              <a:latin typeface="EC Square Sans Cond Pro" panose="020B05060400000200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304" y="1498600"/>
            <a:ext cx="935916" cy="697720"/>
          </a:xfrm>
          <a:prstGeom prst="rect">
            <a:avLst/>
          </a:prstGeom>
        </p:spPr>
      </p:pic>
      <p:cxnSp>
        <p:nvCxnSpPr>
          <p:cNvPr id="11" name="Connecteur droit 6">
            <a:extLst>
              <a:ext uri="{FF2B5EF4-FFF2-40B4-BE49-F238E27FC236}">
                <a16:creationId xmlns:a16="http://schemas.microsoft.com/office/drawing/2014/main" id="{42B40857-A4C4-15EE-9A69-3BA55784E247}"/>
              </a:ext>
            </a:extLst>
          </p:cNvPr>
          <p:cNvCxnSpPr>
            <a:cxnSpLocks/>
          </p:cNvCxnSpPr>
          <p:nvPr/>
        </p:nvCxnSpPr>
        <p:spPr>
          <a:xfrm>
            <a:off x="677762" y="0"/>
            <a:ext cx="0" cy="2776451"/>
          </a:xfrm>
          <a:prstGeom prst="line">
            <a:avLst/>
          </a:prstGeom>
          <a:ln w="158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Image 11">
            <a:extLst>
              <a:ext uri="{FF2B5EF4-FFF2-40B4-BE49-F238E27FC236}">
                <a16:creationId xmlns:a16="http://schemas.microsoft.com/office/drawing/2014/main" id="{D9AE555D-3190-8BB8-C7D4-B9E100915B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57"/>
          <a:stretch/>
        </p:blipFill>
        <p:spPr>
          <a:xfrm>
            <a:off x="9579826" y="6040354"/>
            <a:ext cx="1245174" cy="519150"/>
          </a:xfrm>
          <a:prstGeom prst="rect">
            <a:avLst/>
          </a:prstGeom>
        </p:spPr>
      </p:pic>
      <p:pic>
        <p:nvPicPr>
          <p:cNvPr id="10" name="Image 15">
            <a:extLst>
              <a:ext uri="{FF2B5EF4-FFF2-40B4-BE49-F238E27FC236}">
                <a16:creationId xmlns:a16="http://schemas.microsoft.com/office/drawing/2014/main" id="{035B4219-5F73-D4F4-7207-3101371C14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0" t="1041" r="13777" b="28380"/>
          <a:stretch/>
        </p:blipFill>
        <p:spPr>
          <a:xfrm>
            <a:off x="10825000" y="6044800"/>
            <a:ext cx="1217935" cy="51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55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265955" y="1817020"/>
            <a:ext cx="715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6000" b="1" dirty="0">
                <a:solidFill>
                  <a:schemeClr val="tx2"/>
                </a:solidFill>
                <a:latin typeface="EC Square Sans Pro" panose="020B0506040000020004" pitchFamily="34" charset="0"/>
              </a:rPr>
              <a:t>EU Green Deal</a:t>
            </a:r>
            <a:endParaRPr lang="en-GB" sz="4000" b="1" dirty="0">
              <a:solidFill>
                <a:schemeClr val="tx2"/>
              </a:solidFill>
              <a:latin typeface="EC Square Sans Pro" panose="020B05060400000200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6"/>
          <p:cNvSpPr txBox="1">
            <a:spLocks/>
          </p:cNvSpPr>
          <p:nvPr/>
        </p:nvSpPr>
        <p:spPr>
          <a:xfrm>
            <a:off x="4271944" y="3196216"/>
            <a:ext cx="7341129" cy="8977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b="1" dirty="0">
              <a:latin typeface="EC Square Sans Pro" panose="020B05060400000200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51820"/>
            <a:ext cx="3680929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3000" b="1" dirty="0">
                <a:latin typeface="EC Square Sans Cond Pro" panose="020B0506040000020004" pitchFamily="34" charset="0"/>
              </a:rPr>
              <a:t>DEEL</a:t>
            </a:r>
            <a:r>
              <a:rPr lang="fr-BE" sz="2500" b="1" dirty="0">
                <a:latin typeface="EC Square Sans Cond Pro" panose="020B0506040000020004" pitchFamily="34" charset="0"/>
              </a:rPr>
              <a:t> </a:t>
            </a:r>
            <a:r>
              <a:rPr lang="fr-BE" sz="3000" b="1" dirty="0">
                <a:latin typeface="EC Square Sans Cond Pro" panose="020B0506040000020004" pitchFamily="34" charset="0"/>
              </a:rPr>
              <a:t>1</a:t>
            </a:r>
            <a:endParaRPr lang="en-GB" sz="3000" b="1" dirty="0">
              <a:latin typeface="EC Square Sans Cond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144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4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4" name="Content Placeholder 4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9</a:t>
            </a:fld>
            <a:endParaRPr lang="en-GB" dirty="0"/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005" t="260" r="-47005" b="-260"/>
          <a:stretch/>
        </p:blipFill>
        <p:spPr>
          <a:xfrm>
            <a:off x="-70975" y="-35307"/>
            <a:ext cx="10336886" cy="689211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8871" y="-35307"/>
            <a:ext cx="9943130" cy="722525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59423" y="1952029"/>
            <a:ext cx="1232578" cy="49047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02176" y="611383"/>
            <a:ext cx="6003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err="1">
                <a:solidFill>
                  <a:schemeClr val="tx2"/>
                </a:solidFill>
                <a:latin typeface="EC Square Sans Pro" panose="020B0506040000020004" pitchFamily="34" charset="0"/>
              </a:rPr>
              <a:t>Hoe</a:t>
            </a:r>
            <a:r>
              <a:rPr lang="fr-FR" sz="2200" b="1" dirty="0">
                <a:solidFill>
                  <a:schemeClr val="tx2"/>
                </a:solidFill>
                <a:latin typeface="EC Square Sans Pro" panose="020B0506040000020004" pitchFamily="34" charset="0"/>
              </a:rPr>
              <a:t> de </a:t>
            </a:r>
            <a:r>
              <a:rPr lang="fr-FR" sz="2200" b="1" dirty="0" err="1">
                <a:solidFill>
                  <a:schemeClr val="tx2"/>
                </a:solidFill>
                <a:latin typeface="EC Square Sans Pro" panose="020B0506040000020004" pitchFamily="34" charset="0"/>
              </a:rPr>
              <a:t>energietransitie</a:t>
            </a:r>
            <a:r>
              <a:rPr lang="fr-FR" sz="2200" b="1" dirty="0">
                <a:solidFill>
                  <a:schemeClr val="tx2"/>
                </a:solidFill>
                <a:latin typeface="EC Square Sans Pro" panose="020B0506040000020004" pitchFamily="34" charset="0"/>
              </a:rPr>
              <a:t> </a:t>
            </a:r>
            <a:r>
              <a:rPr lang="fr-FR" sz="2200" b="1" dirty="0" err="1">
                <a:solidFill>
                  <a:schemeClr val="tx2"/>
                </a:solidFill>
                <a:latin typeface="EC Square Sans Pro" panose="020B0506040000020004" pitchFamily="34" charset="0"/>
              </a:rPr>
              <a:t>verzekeren</a:t>
            </a:r>
            <a:r>
              <a:rPr lang="fr-FR" sz="2200" b="1" dirty="0">
                <a:solidFill>
                  <a:schemeClr val="tx2"/>
                </a:solidFill>
                <a:latin typeface="EC Square Sans Pro" panose="020B0506040000020004" pitchFamily="34" charset="0"/>
              </a:rPr>
              <a:t>?</a:t>
            </a:r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402177" y="127364"/>
            <a:ext cx="56888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3000" b="1" dirty="0" err="1">
                <a:solidFill>
                  <a:schemeClr val="tx2"/>
                </a:solidFill>
                <a:latin typeface="EC Square Sans Pro" panose="020B0506040000020004" pitchFamily="34" charset="0"/>
              </a:rPr>
              <a:t>Klimaatverandering</a:t>
            </a:r>
            <a:endParaRPr lang="fr-FR" sz="3000" b="1" dirty="0">
              <a:solidFill>
                <a:schemeClr val="tx2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03584" y="1199529"/>
            <a:ext cx="58538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b="1" i="1" dirty="0" err="1">
                <a:solidFill>
                  <a:schemeClr val="tx2"/>
                </a:solidFill>
                <a:latin typeface="EC Square Sans Pro" panose="020B0506040000020004" pitchFamily="34" charset="0"/>
              </a:rPr>
              <a:t>Doelstelling</a:t>
            </a:r>
            <a:endParaRPr lang="fr-FR" sz="2400" i="1" dirty="0">
              <a:solidFill>
                <a:schemeClr val="tx2"/>
              </a:solidFill>
              <a:latin typeface="EC Square Sans Pro" panose="020B0506040000020004" pitchFamily="34" charset="0"/>
            </a:endParaRPr>
          </a:p>
          <a:p>
            <a:pPr>
              <a:spcAft>
                <a:spcPts val="600"/>
              </a:spcAft>
            </a:pPr>
            <a:r>
              <a:rPr lang="fr-FR" sz="2400" i="1" dirty="0" err="1">
                <a:solidFill>
                  <a:schemeClr val="tx2"/>
                </a:solidFill>
                <a:latin typeface="EC Square Sans Pro" panose="020B0506040000020004" pitchFamily="34" charset="0"/>
              </a:rPr>
              <a:t>Gebruik</a:t>
            </a:r>
            <a:r>
              <a:rPr lang="fr-FR" sz="2400" i="1" dirty="0">
                <a:solidFill>
                  <a:schemeClr val="tx2"/>
                </a:solidFill>
                <a:latin typeface="EC Square Sans Pro" panose="020B0506040000020004" pitchFamily="34" charset="0"/>
              </a:rPr>
              <a:t> de </a:t>
            </a:r>
            <a:r>
              <a:rPr lang="fr-FR" sz="2400" i="1" dirty="0" err="1">
                <a:solidFill>
                  <a:schemeClr val="tx2"/>
                </a:solidFill>
                <a:latin typeface="EC Square Sans Pro" panose="020B0506040000020004" pitchFamily="34" charset="0"/>
              </a:rPr>
              <a:t>huidige</a:t>
            </a:r>
            <a:r>
              <a:rPr lang="fr-FR" sz="2400" i="1" dirty="0">
                <a:solidFill>
                  <a:schemeClr val="tx2"/>
                </a:solidFill>
                <a:latin typeface="EC Square Sans Pro" panose="020B0506040000020004" pitchFamily="34" charset="0"/>
              </a:rPr>
              <a:t> </a:t>
            </a:r>
            <a:r>
              <a:rPr lang="fr-FR" sz="2400" i="1" dirty="0" err="1">
                <a:solidFill>
                  <a:schemeClr val="tx2"/>
                </a:solidFill>
                <a:latin typeface="EC Square Sans Pro" panose="020B0506040000020004" pitchFamily="34" charset="0"/>
              </a:rPr>
              <a:t>Belgische</a:t>
            </a:r>
            <a:r>
              <a:rPr lang="fr-FR" sz="2400" i="1" dirty="0">
                <a:solidFill>
                  <a:schemeClr val="tx2"/>
                </a:solidFill>
                <a:latin typeface="EC Square Sans Pro" panose="020B0506040000020004" pitchFamily="34" charset="0"/>
              </a:rPr>
              <a:t> </a:t>
            </a:r>
            <a:r>
              <a:rPr lang="fr-FR" sz="2400" i="1" dirty="0" err="1">
                <a:solidFill>
                  <a:schemeClr val="tx2"/>
                </a:solidFill>
                <a:latin typeface="EC Square Sans Pro" panose="020B0506040000020004" pitchFamily="34" charset="0"/>
              </a:rPr>
              <a:t>energiemix</a:t>
            </a:r>
            <a:r>
              <a:rPr lang="fr-FR" sz="2400" i="1" dirty="0">
                <a:solidFill>
                  <a:schemeClr val="tx2"/>
                </a:solidFill>
                <a:latin typeface="EC Square Sans Pro" panose="020B0506040000020004" pitchFamily="34" charset="0"/>
              </a:rPr>
              <a:t> </a:t>
            </a:r>
            <a:r>
              <a:rPr lang="fr-FR" sz="2400" i="1" dirty="0" err="1">
                <a:solidFill>
                  <a:schemeClr val="tx2"/>
                </a:solidFill>
                <a:latin typeface="EC Square Sans Pro" panose="020B0506040000020004" pitchFamily="34" charset="0"/>
              </a:rPr>
              <a:t>als</a:t>
            </a:r>
            <a:r>
              <a:rPr lang="fr-FR" sz="2400" i="1" dirty="0">
                <a:solidFill>
                  <a:schemeClr val="tx2"/>
                </a:solidFill>
                <a:latin typeface="EC Square Sans Pro" panose="020B0506040000020004" pitchFamily="34" charset="0"/>
              </a:rPr>
              <a:t> </a:t>
            </a:r>
            <a:r>
              <a:rPr lang="fr-FR" sz="2400" i="1" dirty="0" err="1">
                <a:solidFill>
                  <a:schemeClr val="tx2"/>
                </a:solidFill>
                <a:latin typeface="EC Square Sans Pro" panose="020B0506040000020004" pitchFamily="34" charset="0"/>
              </a:rPr>
              <a:t>start</a:t>
            </a:r>
            <a:r>
              <a:rPr lang="fr-FR" sz="2400" i="1" dirty="0">
                <a:solidFill>
                  <a:schemeClr val="tx2"/>
                </a:solidFill>
                <a:latin typeface="EC Square Sans Pro" panose="020B0506040000020004" pitchFamily="34" charset="0"/>
              </a:rPr>
              <a:t> en </a:t>
            </a:r>
            <a:r>
              <a:rPr lang="fr-FR" sz="2400" i="1" dirty="0" err="1">
                <a:solidFill>
                  <a:schemeClr val="tx2"/>
                </a:solidFill>
                <a:latin typeface="EC Square Sans Pro" panose="020B0506040000020004" pitchFamily="34" charset="0"/>
              </a:rPr>
              <a:t>verzeker</a:t>
            </a:r>
            <a:r>
              <a:rPr lang="fr-FR" sz="2400" i="1" dirty="0">
                <a:solidFill>
                  <a:schemeClr val="tx2"/>
                </a:solidFill>
                <a:latin typeface="EC Square Sans Pro" panose="020B0506040000020004" pitchFamily="34" charset="0"/>
              </a:rPr>
              <a:t> de </a:t>
            </a:r>
            <a:r>
              <a:rPr lang="fr-FR" sz="2400" i="1" dirty="0" err="1">
                <a:solidFill>
                  <a:schemeClr val="tx2"/>
                </a:solidFill>
                <a:latin typeface="EC Square Sans Pro" panose="020B0506040000020004" pitchFamily="34" charset="0"/>
              </a:rPr>
              <a:t>energietransitie</a:t>
            </a:r>
            <a:r>
              <a:rPr lang="fr-FR" sz="2400" i="1" dirty="0">
                <a:solidFill>
                  <a:schemeClr val="tx2"/>
                </a:solidFill>
                <a:latin typeface="EC Square Sans Pro" panose="020B0506040000020004" pitchFamily="34" charset="0"/>
              </a:rPr>
              <a:t> </a:t>
            </a:r>
            <a:r>
              <a:rPr lang="fr-FR" sz="2400" i="1" dirty="0" err="1">
                <a:solidFill>
                  <a:schemeClr val="tx2"/>
                </a:solidFill>
                <a:latin typeface="EC Square Sans Pro" panose="020B0506040000020004" pitchFamily="34" charset="0"/>
              </a:rPr>
              <a:t>naar</a:t>
            </a:r>
            <a:r>
              <a:rPr lang="fr-FR" sz="2400" i="1" dirty="0">
                <a:solidFill>
                  <a:schemeClr val="tx2"/>
                </a:solidFill>
                <a:latin typeface="EC Square Sans Pro" panose="020B0506040000020004" pitchFamily="34" charset="0"/>
              </a:rPr>
              <a:t> 2030</a:t>
            </a:r>
            <a:endParaRPr lang="fr-FR" sz="1200" i="1" dirty="0">
              <a:solidFill>
                <a:schemeClr val="tx2"/>
              </a:solidFill>
              <a:latin typeface="EC Square Sans Pro" panose="020B0506040000020004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b="1" i="1" dirty="0" err="1">
                <a:solidFill>
                  <a:schemeClr val="tx2"/>
                </a:solidFill>
                <a:latin typeface="EC Square Sans Pro" panose="020B0506040000020004" pitchFamily="34" charset="0"/>
              </a:rPr>
              <a:t>Hoe</a:t>
            </a:r>
            <a:r>
              <a:rPr lang="fr-FR" sz="2400" b="1" i="1" dirty="0">
                <a:solidFill>
                  <a:schemeClr val="tx2"/>
                </a:solidFill>
                <a:latin typeface="EC Square Sans Pro" panose="020B0506040000020004" pitchFamily="34" charset="0"/>
              </a:rPr>
              <a:t>?</a:t>
            </a:r>
          </a:p>
          <a:p>
            <a:r>
              <a:rPr lang="fr-FR" sz="2400" i="1" dirty="0" err="1">
                <a:solidFill>
                  <a:schemeClr val="tx2"/>
                </a:solidFill>
                <a:latin typeface="EC Square Sans Pro" panose="020B0506040000020004" pitchFamily="34" charset="0"/>
              </a:rPr>
              <a:t>Stel</a:t>
            </a:r>
            <a:r>
              <a:rPr lang="fr-FR" sz="2400" i="1" dirty="0">
                <a:solidFill>
                  <a:schemeClr val="tx2"/>
                </a:solidFill>
                <a:latin typeface="EC Square Sans Pro" panose="020B0506040000020004" pitchFamily="34" charset="0"/>
              </a:rPr>
              <a:t> </a:t>
            </a:r>
            <a:r>
              <a:rPr lang="fr-FR" sz="2400" i="1" dirty="0" err="1">
                <a:solidFill>
                  <a:schemeClr val="tx2"/>
                </a:solidFill>
                <a:latin typeface="EC Square Sans Pro" panose="020B0506040000020004" pitchFamily="34" charset="0"/>
              </a:rPr>
              <a:t>een</a:t>
            </a:r>
            <a:r>
              <a:rPr lang="fr-FR" sz="2400" i="1" dirty="0">
                <a:solidFill>
                  <a:schemeClr val="tx2"/>
                </a:solidFill>
                <a:latin typeface="EC Square Sans Pro" panose="020B0506040000020004" pitchFamily="34" charset="0"/>
              </a:rPr>
              <a:t> </a:t>
            </a:r>
            <a:r>
              <a:rPr lang="fr-FR" sz="2400" i="1" dirty="0" err="1">
                <a:solidFill>
                  <a:schemeClr val="tx2"/>
                </a:solidFill>
                <a:latin typeface="EC Square Sans Pro" panose="020B0506040000020004" pitchFamily="34" charset="0"/>
              </a:rPr>
              <a:t>coherente</a:t>
            </a:r>
            <a:r>
              <a:rPr lang="fr-FR" sz="2400" i="1" dirty="0">
                <a:solidFill>
                  <a:schemeClr val="tx2"/>
                </a:solidFill>
                <a:latin typeface="EC Square Sans Pro" panose="020B0506040000020004" pitchFamily="34" charset="0"/>
              </a:rPr>
              <a:t> </a:t>
            </a:r>
            <a:r>
              <a:rPr lang="fr-FR" sz="2400" i="1" dirty="0" err="1">
                <a:solidFill>
                  <a:schemeClr val="tx2"/>
                </a:solidFill>
                <a:latin typeface="EC Square Sans Pro" panose="020B0506040000020004" pitchFamily="34" charset="0"/>
              </a:rPr>
              <a:t>energiemix</a:t>
            </a:r>
            <a:r>
              <a:rPr lang="fr-FR" sz="2400" i="1" dirty="0">
                <a:solidFill>
                  <a:schemeClr val="tx2"/>
                </a:solidFill>
                <a:latin typeface="EC Square Sans Pro" panose="020B0506040000020004" pitchFamily="34" charset="0"/>
              </a:rPr>
              <a:t> </a:t>
            </a:r>
            <a:r>
              <a:rPr lang="fr-FR" sz="2400" i="1" dirty="0" err="1">
                <a:solidFill>
                  <a:schemeClr val="tx2"/>
                </a:solidFill>
                <a:latin typeface="EC Square Sans Pro" panose="020B0506040000020004" pitchFamily="34" charset="0"/>
              </a:rPr>
              <a:t>samen</a:t>
            </a:r>
            <a:r>
              <a:rPr lang="fr-FR" sz="2400" i="1" dirty="0">
                <a:solidFill>
                  <a:schemeClr val="tx2"/>
                </a:solidFill>
                <a:latin typeface="EC Square Sans Pro" panose="020B0506040000020004" pitchFamily="34" charset="0"/>
              </a:rPr>
              <a:t> </a:t>
            </a:r>
            <a:r>
              <a:rPr lang="fr-FR" sz="2400" i="1" dirty="0" err="1">
                <a:solidFill>
                  <a:schemeClr val="tx2"/>
                </a:solidFill>
                <a:latin typeface="EC Square Sans Pro" panose="020B0506040000020004" pitchFamily="34" charset="0"/>
              </a:rPr>
              <a:t>door</a:t>
            </a:r>
            <a:r>
              <a:rPr lang="fr-FR" sz="2400" i="1" dirty="0">
                <a:solidFill>
                  <a:schemeClr val="tx2"/>
                </a:solidFill>
                <a:latin typeface="EC Square Sans Pro" panose="020B0506040000020004" pitchFamily="34" charset="0"/>
              </a:rPr>
              <a:t> de </a:t>
            </a:r>
            <a:r>
              <a:rPr lang="fr-FR" sz="2400" i="1" dirty="0" err="1">
                <a:solidFill>
                  <a:schemeClr val="tx2"/>
                </a:solidFill>
                <a:latin typeface="EC Square Sans Pro" panose="020B0506040000020004" pitchFamily="34" charset="0"/>
              </a:rPr>
              <a:t>kaarten</a:t>
            </a:r>
            <a:r>
              <a:rPr lang="fr-FR" sz="2400" i="1" dirty="0">
                <a:solidFill>
                  <a:schemeClr val="tx2"/>
                </a:solidFill>
                <a:latin typeface="EC Square Sans Pro" panose="020B0506040000020004" pitchFamily="34" charset="0"/>
              </a:rPr>
              <a:t> te </a:t>
            </a:r>
            <a:r>
              <a:rPr lang="fr-FR" sz="2400" i="1" dirty="0" err="1">
                <a:solidFill>
                  <a:schemeClr val="tx2"/>
                </a:solidFill>
                <a:latin typeface="EC Square Sans Pro" panose="020B0506040000020004" pitchFamily="34" charset="0"/>
              </a:rPr>
              <a:t>kiezen</a:t>
            </a:r>
            <a:r>
              <a:rPr lang="fr-FR" sz="2400" i="1" dirty="0">
                <a:solidFill>
                  <a:schemeClr val="tx2"/>
                </a:solidFill>
                <a:latin typeface="EC Square Sans Pro" panose="020B0506040000020004" pitchFamily="34" charset="0"/>
              </a:rPr>
              <a:t> die </a:t>
            </a:r>
            <a:r>
              <a:rPr lang="fr-FR" sz="2400" i="1" dirty="0" err="1">
                <a:solidFill>
                  <a:schemeClr val="tx2"/>
                </a:solidFill>
                <a:latin typeface="EC Square Sans Pro" panose="020B0506040000020004" pitchFamily="34" charset="0"/>
              </a:rPr>
              <a:t>jij</a:t>
            </a:r>
            <a:r>
              <a:rPr lang="fr-FR" sz="2400" i="1" dirty="0">
                <a:solidFill>
                  <a:schemeClr val="tx2"/>
                </a:solidFill>
                <a:latin typeface="EC Square Sans Pro" panose="020B0506040000020004" pitchFamily="34" charset="0"/>
              </a:rPr>
              <a:t> </a:t>
            </a:r>
            <a:r>
              <a:rPr lang="fr-FR" sz="2400" i="1" dirty="0" err="1">
                <a:solidFill>
                  <a:schemeClr val="tx2"/>
                </a:solidFill>
                <a:latin typeface="EC Square Sans Pro" panose="020B0506040000020004" pitchFamily="34" charset="0"/>
              </a:rPr>
              <a:t>passend</a:t>
            </a:r>
            <a:r>
              <a:rPr lang="fr-FR" sz="2400" i="1" dirty="0">
                <a:solidFill>
                  <a:schemeClr val="tx2"/>
                </a:solidFill>
                <a:latin typeface="EC Square Sans Pro" panose="020B0506040000020004" pitchFamily="34" charset="0"/>
              </a:rPr>
              <a:t> </a:t>
            </a:r>
            <a:r>
              <a:rPr lang="fr-FR" sz="2400" i="1" dirty="0" err="1">
                <a:solidFill>
                  <a:schemeClr val="tx2"/>
                </a:solidFill>
                <a:latin typeface="EC Square Sans Pro" panose="020B0506040000020004" pitchFamily="34" charset="0"/>
              </a:rPr>
              <a:t>vindt</a:t>
            </a:r>
            <a:endParaRPr lang="fr-FR" sz="2400" i="1" dirty="0">
              <a:solidFill>
                <a:schemeClr val="tx2"/>
              </a:solidFill>
              <a:latin typeface="EC Square Sans Pro" panose="020B0506040000020004" pitchFamily="34" charset="0"/>
            </a:endParaRPr>
          </a:p>
          <a:p>
            <a:pPr>
              <a:spcAft>
                <a:spcPts val="600"/>
              </a:spcAft>
            </a:pPr>
            <a:endParaRPr lang="fr-FR" sz="1200" i="1" dirty="0">
              <a:solidFill>
                <a:schemeClr val="tx2"/>
              </a:solidFill>
              <a:latin typeface="EC Square Sans Pro" panose="020B0506040000020004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b="1" i="1" dirty="0">
                <a:solidFill>
                  <a:schemeClr val="tx2"/>
                </a:solidFill>
                <a:latin typeface="EC Square Sans Pro" panose="020B0506040000020004" pitchFamily="34" charset="0"/>
              </a:rPr>
              <a:t>Timing </a:t>
            </a:r>
            <a:r>
              <a:rPr lang="fr-FR" sz="2400" i="1" dirty="0">
                <a:solidFill>
                  <a:schemeClr val="tx2"/>
                </a:solidFill>
                <a:latin typeface="EC Square Sans Pro" panose="020B0506040000020004" pitchFamily="34" charset="0"/>
              </a:rPr>
              <a:t>maximum 25 </a:t>
            </a:r>
            <a:r>
              <a:rPr lang="fr-FR" sz="2400" i="1" dirty="0" err="1">
                <a:solidFill>
                  <a:schemeClr val="tx2"/>
                </a:solidFill>
                <a:latin typeface="EC Square Sans Pro" panose="020B0506040000020004" pitchFamily="34" charset="0"/>
              </a:rPr>
              <a:t>minuten</a:t>
            </a:r>
            <a:endParaRPr lang="fr-FR" sz="2400" i="1" dirty="0">
              <a:solidFill>
                <a:schemeClr val="tx2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95071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Presentation.pptx" id="{DF0E4C23-23CF-4CA0-B78D-4EE4E4812529}" vid="{A275074F-6DFA-4FBF-AA5C-38C3649C393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5451</TotalTime>
  <Words>451</Words>
  <Application>Microsoft Office PowerPoint</Application>
  <PresentationFormat>Widescreen</PresentationFormat>
  <Paragraphs>86</Paragraphs>
  <Slides>19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Arial Unicode MS</vt:lpstr>
      <vt:lpstr>Calibri</vt:lpstr>
      <vt:lpstr>Calibri Light</vt:lpstr>
      <vt:lpstr>EC Square Sans Cond Pro</vt:lpstr>
      <vt:lpstr>EC Square Sans Pro</vt:lpstr>
      <vt:lpstr>Wingdings</vt:lpstr>
      <vt:lpstr>Thème Office</vt:lpstr>
      <vt:lpstr>Office Theme</vt:lpstr>
      <vt:lpstr>You’ve Got the Power</vt:lpstr>
      <vt:lpstr>Energie</vt:lpstr>
      <vt:lpstr>PowerPoint Presentation</vt:lpstr>
      <vt:lpstr>Welke energiemix heeft België?</vt:lpstr>
      <vt:lpstr>PowerPoint Presentation</vt:lpstr>
      <vt:lpstr>PowerPoint Presentation</vt:lpstr>
      <vt:lpstr>You’ve Got the Power</vt:lpstr>
      <vt:lpstr>PowerPoint Presentation</vt:lpstr>
      <vt:lpstr>PowerPoint Presentation</vt:lpstr>
      <vt:lpstr> Scenario</vt:lpstr>
      <vt:lpstr>PowerPoint Presentation</vt:lpstr>
      <vt:lpstr>"Fit for 55“ doelstellingen: vermindering van de uitstoot met 55% tegen 2030, vergeleken met 1990.</vt:lpstr>
      <vt:lpstr> LEGENDE</vt:lpstr>
      <vt:lpstr>PowerPoint Presentation</vt:lpstr>
      <vt:lpstr>PowerPoint Presentation</vt:lpstr>
      <vt:lpstr>PowerPoint Presentation</vt:lpstr>
      <vt:lpstr>PowerPoint Presentation</vt:lpstr>
      <vt:lpstr> PRESENTATIES</vt:lpstr>
      <vt:lpstr>Bedankt!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You’ve Got the Power</dc:title>
  <dc:creator>Tristan Beyens</dc:creator>
  <cp:lastModifiedBy>BEYENS Tristan (COMM)</cp:lastModifiedBy>
  <cp:revision>126</cp:revision>
  <dcterms:created xsi:type="dcterms:W3CDTF">2022-09-22T09:59:28Z</dcterms:created>
  <dcterms:modified xsi:type="dcterms:W3CDTF">2022-12-21T14:46:45Z</dcterms:modified>
</cp:coreProperties>
</file>